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01" r:id="rId5"/>
    <p:sldMasterId id="2147483729" r:id="rId6"/>
    <p:sldMasterId id="2147483757" r:id="rId7"/>
  </p:sldMasterIdLst>
  <p:notesMasterIdLst>
    <p:notesMasterId r:id="rId16"/>
  </p:notesMasterIdLst>
  <p:sldIdLst>
    <p:sldId id="256" r:id="rId8"/>
    <p:sldId id="278" r:id="rId9"/>
    <p:sldId id="2147481578" r:id="rId10"/>
    <p:sldId id="2147481580" r:id="rId11"/>
    <p:sldId id="269" r:id="rId12"/>
    <p:sldId id="281" r:id="rId13"/>
    <p:sldId id="3666" r:id="rId14"/>
    <p:sldId id="268" r:id="rId15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AD9C002C-D773-E4D2-A107-1EAD9B363C39}" name="Iryna Sushko" initials="IS" userId="S::iryna.sushko@eleks.com::89056467-873f-4b5a-b074-e46cf5427433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F2A2"/>
    <a:srgbClr val="000000"/>
    <a:srgbClr val="FF0004"/>
    <a:srgbClr val="F2F2F2"/>
    <a:srgbClr val="B2B7F2"/>
    <a:srgbClr val="E0EFFF"/>
    <a:srgbClr val="DFEAFD"/>
    <a:srgbClr val="E0EAFF"/>
    <a:srgbClr val="13F097"/>
    <a:srgbClr val="DEE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936" y="13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10/7/2025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54B6E-738F-8E68-3B9F-49B9B428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F57D0-6F94-870A-EAF4-D53919CB3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AF2A0-A3B0-E724-91CC-D2AFC230A7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D324A-5AD2-140A-DE29-5CD3F1169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07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1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6FB5F-EE58-4640-A889-40D1DE2C41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95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426975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4292353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5450093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4723083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8287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4676325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73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39571017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54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22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214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848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93998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7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551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52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68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680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16017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081763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96949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155847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245703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095066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5398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33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432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476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0028537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345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30805083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422974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7479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29479395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320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1897513" y="852079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956984" y="465163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1897513" y="5448124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7304468" y="1026614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2227180" y="1375857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6956984" y="5061208"/>
            <a:ext cx="4679409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7283249" y="5564490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2227180" y="5956925"/>
            <a:ext cx="954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54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83249" y="392449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4468" y="846237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18870" y="4292808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218870" y="864799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8857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48200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97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29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08677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23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786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3871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61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194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46638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8825407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153294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300012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1110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591191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8930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149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8784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1635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3787084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6650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651058"/>
            <a:ext cx="1583453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0539232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0269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827516735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88526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3" y="7484164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644336384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14337934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10386325" y="39844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6434713" y="272242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6434713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6434713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10386325" y="-61158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10386325" y="858050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1433793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14337934" y="731847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6710036" y="328388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10715992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7444253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14660014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6161729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010238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2972169" y="103286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9020557" y="25354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12972169" y="562890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9295880" y="81500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5" y="3751016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3301836" y="155663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9020557" y="4849594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9342637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3" y="8288894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3301836" y="59046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2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9020557" y="940452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2972167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1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6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6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778"/>
      </p:ext>
    </p:extLst>
  </p:cSld>
  <p:clrMapOvr>
    <a:masterClrMapping/>
  </p:clrMapOvr>
  <p:hf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10393171" y="574202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6434711" y="496271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14337937" y="330598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10386325" y="11459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434713" y="36667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710036" y="92812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413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10715992" y="16697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756793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29" y="840201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10715992" y="601773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434713" y="951764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10386323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7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6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2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2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14667604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0" y="6765785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0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14337937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14337937" y="788693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7717"/>
      </p:ext>
    </p:extLst>
  </p:cSld>
  <p:clrMapOvr>
    <a:masterClrMapping/>
  </p:clrMapOvr>
  <p:hf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14337934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10386325" y="111358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6434713" y="363409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6710036" y="92486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3860876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10715992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4573376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14660014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3881651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14337934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10386325" y="572215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6434713" y="497198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6710036" y="553343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1" y="8469452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10715992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8" y="9181952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14660014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0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6434713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10386322" y="-344653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14335129" y="9580561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0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1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18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4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5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1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18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2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98346"/>
      </p:ext>
    </p:extLst>
  </p:cSld>
  <p:clrMapOvr>
    <a:masterClrMapping/>
  </p:clrMapOvr>
  <p:hf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77288"/>
      </p:ext>
    </p:extLst>
  </p:cSld>
  <p:clrMapOvr>
    <a:masterClrMapping/>
  </p:clrMapOvr>
  <p:hf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485132"/>
      </p:ext>
    </p:extLst>
  </p:cSld>
  <p:clrMapOvr>
    <a:masterClrMapping/>
  </p:clrMapOvr>
  <p:hf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396815"/>
      </p:ext>
    </p:extLst>
  </p:cSld>
  <p:clrMapOvr>
    <a:masterClrMapping/>
  </p:clrMapOvr>
  <p:hf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20267"/>
      </p:ext>
    </p:extLst>
  </p:cSld>
  <p:clrMapOvr>
    <a:masterClrMapping/>
  </p:clrMapOvr>
  <p:hf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003049"/>
      </p:ext>
    </p:extLst>
  </p:cSld>
  <p:clrMapOvr>
    <a:masterClrMapping/>
  </p:clrMapOvr>
  <p:hf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1" y="2992595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00" indent="0">
              <a:buNone/>
              <a:defRPr/>
            </a:lvl2pPr>
            <a:lvl3pPr marL="1371600" indent="0">
              <a:buNone/>
              <a:defRPr/>
            </a:lvl3pPr>
            <a:lvl4pPr marL="2057400" indent="0">
              <a:buNone/>
              <a:defRPr/>
            </a:lvl4pPr>
            <a:lvl5pPr marL="27432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867630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4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47019"/>
      </p:ext>
    </p:extLst>
  </p:cSld>
  <p:clrMapOvr>
    <a:masterClrMapping/>
  </p:clrMapOvr>
  <p:hf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106182"/>
      </p:ext>
    </p:extLst>
  </p:cSld>
  <p:clrMapOvr>
    <a:masterClrMapping/>
  </p:clrMapOvr>
  <p:hf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549211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948764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1348317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549211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948764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1348317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45498373"/>
      </p:ext>
    </p:extLst>
  </p:cSld>
  <p:clrMapOvr>
    <a:masterClrMapping/>
  </p:clrMapOvr>
  <p:hf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83815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12179729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83815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12179729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33628676"/>
      </p:ext>
    </p:extLst>
  </p:cSld>
  <p:clrMapOvr>
    <a:masterClrMapping/>
  </p:clrMapOvr>
  <p:hf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147102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9615433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147102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9615433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211461581"/>
      </p:ext>
    </p:extLst>
  </p:cSld>
  <p:clrMapOvr>
    <a:masterClrMapping/>
  </p:clrMapOvr>
  <p:hf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4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4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6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5" y="269772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6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5" y="6139508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32878167"/>
      </p:ext>
    </p:extLst>
  </p:cSld>
  <p:clrMapOvr>
    <a:masterClrMapping/>
  </p:clrMapOvr>
  <p:hf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510359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510359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11848612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11848612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2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08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51981217"/>
      </p:ext>
    </p:extLst>
  </p:cSld>
  <p:clrMapOvr>
    <a:masterClrMapping/>
  </p:clrMapOvr>
  <p:hf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1172107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9219107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9219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1172107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2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3" y="2697728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08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00" indent="0">
              <a:lnSpc>
                <a:spcPct val="100000"/>
              </a:lnSpc>
              <a:buFontTx/>
              <a:buNone/>
              <a:defRPr/>
            </a:lvl2pPr>
            <a:lvl3pPr marL="1371600" indent="0">
              <a:lnSpc>
                <a:spcPct val="100000"/>
              </a:lnSpc>
              <a:buFontTx/>
              <a:buNone/>
              <a:defRPr/>
            </a:lvl3pPr>
            <a:lvl4pPr marL="2057400" indent="0">
              <a:lnSpc>
                <a:spcPct val="100000"/>
              </a:lnSpc>
              <a:buFontTx/>
              <a:buNone/>
              <a:defRPr/>
            </a:lvl4pPr>
            <a:lvl5pPr marL="27432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63122951"/>
      </p:ext>
    </p:extLst>
  </p:cSld>
  <p:clrMapOvr>
    <a:masterClrMapping/>
  </p:clrMapOvr>
  <p:hf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1" y="0"/>
            <a:ext cx="18288002" cy="10287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9164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397056"/>
      </p:ext>
    </p:extLst>
  </p:cSld>
  <p:clrMapOvr>
    <a:masterClrMapping/>
  </p:clrMapOvr>
  <p:hf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1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31409"/>
      </p:ext>
    </p:extLst>
  </p:cSld>
  <p:clrMapOvr>
    <a:masterClrMapping/>
  </p:clrMapOvr>
  <p:hf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12748847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95876"/>
      </p:ext>
    </p:extLst>
  </p:cSld>
  <p:clrMapOvr>
    <a:masterClrMapping/>
  </p:clrMapOvr>
  <p:hf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7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69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78" y="675490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2865667711"/>
      </p:ext>
    </p:extLst>
  </p:cSld>
  <p:clrMapOvr>
    <a:masterClrMapping/>
  </p:clrMapOvr>
  <p:hf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4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8" y="2327764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0594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2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25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02504375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5138854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4149329"/>
            <a:ext cx="15773400" cy="198834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3029460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26" Type="http://schemas.openxmlformats.org/officeDocument/2006/relationships/slideLayout" Target="../slideLayouts/slideLayout79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5" Type="http://schemas.openxmlformats.org/officeDocument/2006/relationships/slideLayout" Target="../slideLayouts/slideLayout78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slideLayout" Target="../slideLayouts/slideLayout76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Relationship Id="rId27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26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83.xml"/><Relationship Id="rId21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5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29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2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slideLayout" Target="../slideLayouts/slideLayout103.xml"/><Relationship Id="rId28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slideLayout" Target="../slideLayouts/slideLayout102.xml"/><Relationship Id="rId27" Type="http://schemas.openxmlformats.org/officeDocument/2006/relationships/slideLayout" Target="../slideLayouts/slideLayout107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76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700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45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2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  <p:sldLayoutId id="2147483754" r:id="rId25"/>
    <p:sldLayoutId id="2147483755" r:id="rId26"/>
    <p:sldLayoutId id="2147483756" r:id="rId27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5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2.xml"/><Relationship Id="rId6" Type="http://schemas.openxmlformats.org/officeDocument/2006/relationships/hyperlink" Target="https://documentation.cluedin.net/getting-started/data-ingestion" TargetMode="External"/><Relationship Id="rId11" Type="http://schemas.openxmlformats.org/officeDocument/2006/relationships/hyperlink" Target="https://documentation.cluedin.net/getting-started/data-deduplication" TargetMode="External"/><Relationship Id="rId5" Type="http://schemas.openxmlformats.org/officeDocument/2006/relationships/image" Target="../media/image29.svg"/><Relationship Id="rId10" Type="http://schemas.openxmlformats.org/officeDocument/2006/relationships/hyperlink" Target="https://documentation.cluedin.net/training/fundamentals/ingestion" TargetMode="External"/><Relationship Id="rId4" Type="http://schemas.openxmlformats.org/officeDocument/2006/relationships/image" Target="../media/image28.png"/><Relationship Id="rId9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2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Relationship Id="rId9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554351"/>
            <a:ext cx="8020878" cy="799489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Automating deduplication with AI—ensuring accuracy, consistency, and trust in every record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1" y="4042119"/>
            <a:ext cx="15096928" cy="2358681"/>
          </a:xfrm>
        </p:spPr>
        <p:txBody>
          <a:bodyPr/>
          <a:lstStyle/>
          <a:p>
            <a:r>
              <a:rPr lang="en-GB" dirty="0"/>
              <a:t>DEMO: How to set up and use </a:t>
            </a:r>
            <a:br>
              <a:rPr lang="en-GB" dirty="0"/>
            </a:br>
            <a:r>
              <a:rPr lang="en-GB" dirty="0"/>
              <a:t>AI agents to deduplicate data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10051838" y="2453054"/>
            <a:ext cx="7332990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session is part of a series of practical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trainings on using AI Agents for data management.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21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Trainer will demonstrate how to use </a:t>
            </a:r>
            <a:b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“Find duplicates” skill to identify and merge duplicates records.</a:t>
            </a:r>
          </a:p>
          <a:p>
            <a:pPr defTabSz="1371600">
              <a:lnSpc>
                <a:spcPts val="2520"/>
              </a:lnSpc>
            </a:pPr>
            <a:endParaRPr lang="en-GB" sz="2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371600">
              <a:lnSpc>
                <a:spcPts val="2520"/>
              </a:lnSpc>
            </a:pPr>
            <a:r>
              <a:rPr lang="en-GB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We’ll begin with a simple example of deduplication in action and build toward more complex scenarios in upcoming sessions.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178016"/>
            <a:ext cx="6834918" cy="2568294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7200" dirty="0"/>
              <a:t>Session</a:t>
            </a:r>
            <a:br>
              <a:rPr lang="en-US" sz="7200" dirty="0"/>
            </a:br>
            <a:r>
              <a:rPr lang="en-US" sz="7200" dirty="0"/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10184642" y="6879102"/>
            <a:ext cx="6950123" cy="2517382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/>
          <a:p>
            <a:pPr defTabSz="1371600">
              <a:defRPr/>
            </a:pPr>
            <a:r>
              <a:rPr lang="en-US" sz="1650" b="1">
                <a:solidFill>
                  <a:srgbClr val="102B4F"/>
                </a:solidFill>
                <a:latin typeface="Open Sans Extrabold"/>
              </a:rPr>
              <a:t>	</a:t>
            </a:r>
            <a:endParaRPr lang="en-US" sz="1800" kern="0">
              <a:solidFill>
                <a:srgbClr val="102B4F"/>
              </a:solidFill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38951" y="7363755"/>
            <a:ext cx="551159" cy="5511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10654775" y="8039894"/>
            <a:ext cx="6285509" cy="95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>
              <a:lnSpc>
                <a:spcPts val="2310"/>
              </a:lnSpc>
            </a:pPr>
            <a:r>
              <a:rPr lang="en-US" sz="1800" b="1" dirty="0">
                <a:solidFill>
                  <a:srgbClr val="102B4F"/>
                </a:solidFill>
                <a:latin typeface="Arial" panose="020B0604020202020204"/>
              </a:rPr>
              <a:t>Note: 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This session is designed to develop practical experience with AI agents. For a full overview of AI agents, refer to the “</a:t>
            </a:r>
            <a:r>
              <a:rPr lang="en-GB" sz="1800" dirty="0" err="1">
                <a:solidFill>
                  <a:srgbClr val="102B4F"/>
                </a:solidFill>
                <a:latin typeface="Arial" panose="020B0604020202020204"/>
              </a:rPr>
              <a:t>CluedIn</a:t>
            </a:r>
            <a:r>
              <a:rPr lang="en-GB" sz="1800" dirty="0">
                <a:solidFill>
                  <a:srgbClr val="102B4F"/>
                </a:solidFill>
                <a:latin typeface="Arial" panose="020B0604020202020204"/>
              </a:rPr>
              <a:t> AI agents” session.</a:t>
            </a:r>
            <a:endParaRPr lang="en-US" sz="1800" dirty="0">
              <a:solidFill>
                <a:srgbClr val="102B4F"/>
              </a:solidFill>
              <a:latin typeface="Arial" panose="020B0604020202020204"/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102BA-3180-3ABA-482E-3C71979D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discussing in office">
            <a:extLst>
              <a:ext uri="{FF2B5EF4-FFF2-40B4-BE49-F238E27FC236}">
                <a16:creationId xmlns:a16="http://schemas.microsoft.com/office/drawing/2014/main" id="{54044A8F-555E-96AF-4853-A15DEBCDB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4" r="14094"/>
          <a:stretch/>
        </p:blipFill>
        <p:spPr>
          <a:xfrm>
            <a:off x="-1" y="0"/>
            <a:ext cx="9420506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8C0BC9-B794-941C-2B9D-49D9801777B6}"/>
              </a:ext>
            </a:extLst>
          </p:cNvPr>
          <p:cNvSpPr/>
          <p:nvPr/>
        </p:nvSpPr>
        <p:spPr>
          <a:xfrm>
            <a:off x="4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 sz="40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21D1F6-42A9-4FFB-A586-96684A1EF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6645749"/>
            <a:ext cx="6637863" cy="2619696"/>
          </a:xfrm>
        </p:spPr>
        <p:txBody>
          <a:bodyPr>
            <a:normAutofit/>
          </a:bodyPr>
          <a:lstStyle/>
          <a:p>
            <a:r>
              <a:rPr lang="en-US" sz="6600" b="1">
                <a:solidFill>
                  <a:schemeClr val="bg1"/>
                </a:solidFill>
              </a:rPr>
              <a:t>The data </a:t>
            </a:r>
            <a:br>
              <a:rPr lang="en-US" sz="6600" b="1">
                <a:solidFill>
                  <a:schemeClr val="bg1"/>
                </a:solidFill>
              </a:rPr>
            </a:br>
            <a:r>
              <a:rPr lang="en-US" sz="6600" b="1">
                <a:solidFill>
                  <a:schemeClr val="bg1"/>
                </a:solidFill>
              </a:rPr>
              <a:t>we’ll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86DDCE-C344-BC95-9F20-AA61CBBAB2C2}"/>
              </a:ext>
            </a:extLst>
          </p:cNvPr>
          <p:cNvGrpSpPr/>
          <p:nvPr/>
        </p:nvGrpSpPr>
        <p:grpSpPr>
          <a:xfrm>
            <a:off x="8398953" y="9067527"/>
            <a:ext cx="1275441" cy="1244154"/>
            <a:chOff x="5599301" y="6045018"/>
            <a:chExt cx="850294" cy="8294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F149F0A-9115-215D-788A-A6CAD9438111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00"/>
              <a:endParaRPr lang="en-LT" sz="405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FE2BE0C-92CD-F5C3-1932-EA6A3868F05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7" name="Graphic 16" descr="Caret Up with solid fill">
                <a:extLst>
                  <a:ext uri="{FF2B5EF4-FFF2-40B4-BE49-F238E27FC236}">
                    <a16:creationId xmlns:a16="http://schemas.microsoft.com/office/drawing/2014/main" id="{9DE5137F-68D0-7B07-F99D-F959A23EB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A7D7029-8A34-092B-F69D-928DD4896419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ED9E2F9C-9439-3110-88FC-353EF15A6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5"/>
            <a:ext cx="4114800" cy="547688"/>
          </a:xfrm>
        </p:spPr>
        <p:txBody>
          <a:bodyPr/>
          <a:lstStyle/>
          <a:p>
            <a:pPr defTabSz="1371600"/>
            <a:fld id="{B7BD53AE-7240-4391-874D-1B91F412B7AB}" type="slidenum">
              <a:rPr lang="en-US">
                <a:solidFill>
                  <a:srgbClr val="000000">
                    <a:tint val="75000"/>
                  </a:srgbClr>
                </a:solidFill>
                <a:latin typeface="Arial" panose="020B0604020202020204"/>
              </a:rPr>
              <a:pPr defTabSz="1371600"/>
              <a:t>3</a:t>
            </a:fld>
            <a:endParaRPr lang="en-US" dirty="0">
              <a:solidFill>
                <a:srgbClr val="000000">
                  <a:tint val="75000"/>
                </a:srgbClr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420C4B-BE2B-4916-4435-1FF1DF2389C5}"/>
              </a:ext>
            </a:extLst>
          </p:cNvPr>
          <p:cNvSpPr txBox="1"/>
          <p:nvPr/>
        </p:nvSpPr>
        <p:spPr>
          <a:xfrm>
            <a:off x="10542494" y="5672958"/>
            <a:ext cx="6332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en-GB" sz="2400" b="1" dirty="0">
                <a:solidFill>
                  <a:srgbClr val="000000"/>
                </a:solidFill>
                <a:latin typeface="Arial" panose="020B0604020202020204"/>
              </a:rPr>
              <a:t>Customer data: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All records have a unique customer ID</a:t>
            </a:r>
          </a:p>
          <a:p>
            <a:pPr marL="457200" indent="-457200" defTabSz="13716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</a:schemeClr>
                </a:solidFill>
              </a:rPr>
              <a:t>Some of the records have identical emails or phone numbers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D8D28B-BFC2-83CB-79A7-E18AAAC7C301}"/>
              </a:ext>
            </a:extLst>
          </p:cNvPr>
          <p:cNvSpPr/>
          <p:nvPr/>
        </p:nvSpPr>
        <p:spPr>
          <a:xfrm>
            <a:off x="10101649" y="5672957"/>
            <a:ext cx="139632" cy="1569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CE76E20-9CC8-9362-4476-1507C4131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1648" y="3714991"/>
            <a:ext cx="6929052" cy="15957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We are working with </a:t>
            </a:r>
            <a:r>
              <a:rPr lang="en-GB" sz="2400" b="1" dirty="0"/>
              <a:t>NorthStar Retail</a:t>
            </a:r>
            <a:r>
              <a:rPr lang="en-GB" sz="2400" dirty="0"/>
              <a:t>, a fictional international retailer. The challenge? </a:t>
            </a:r>
            <a:br>
              <a:rPr lang="en-GB" sz="2400" dirty="0"/>
            </a:br>
            <a:r>
              <a:rPr lang="en-GB" sz="2400" dirty="0"/>
              <a:t>The data contains duplicate customer records.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6614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E98651-E7F7-BEAE-8404-DF7AF510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DBA0873-3394-F5EF-B1F5-438C1F738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059" y="3001904"/>
            <a:ext cx="16025882" cy="428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708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</a:t>
            </a:r>
            <a:r>
              <a:rPr lang="en-GB" dirty="0"/>
              <a:t>How to set up and use </a:t>
            </a:r>
            <a:br>
              <a:rPr lang="en-GB" dirty="0"/>
            </a:br>
            <a:r>
              <a:rPr lang="en-GB" dirty="0"/>
              <a:t>AI agents to deduplicate data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Use AI agents to find duplicate records</a:t>
            </a:r>
          </a:p>
          <a:p>
            <a:pPr marL="514350" indent="-514350">
              <a:spcBef>
                <a:spcPts val="6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en-GB" sz="2400" dirty="0"/>
              <a:t>Interpret results and act on them</a:t>
            </a:r>
            <a:endParaRPr lang="en-US" sz="240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4499042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/>
              <a:t>You now understand how to leverage AI agents to effectively improve data quality at scale</a:t>
            </a:r>
            <a:endParaRPr lang="en-US" sz="2400"/>
          </a:p>
        </p:txBody>
      </p:sp>
      <p:sp>
        <p:nvSpPr>
          <p:cNvPr id="3" name="Rectangle: Rounded Corners 14">
            <a:extLst>
              <a:ext uri="{FF2B5EF4-FFF2-40B4-BE49-F238E27FC236}">
                <a16:creationId xmlns:a16="http://schemas.microsoft.com/office/drawing/2014/main" id="{6A07ECFB-4913-7DDF-8932-0F938DEA85EC}"/>
              </a:ext>
            </a:extLst>
          </p:cNvPr>
          <p:cNvSpPr/>
          <p:nvPr/>
        </p:nvSpPr>
        <p:spPr>
          <a:xfrm>
            <a:off x="6281532" y="7432099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858D2FE-E5C5-5663-5FAE-1E8581BF0BD6}"/>
              </a:ext>
            </a:extLst>
          </p:cNvPr>
          <p:cNvSpPr txBox="1">
            <a:spLocks/>
          </p:cNvSpPr>
          <p:nvPr/>
        </p:nvSpPr>
        <p:spPr>
          <a:xfrm>
            <a:off x="6576046" y="7575020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/>
              <a:t>Next step:</a:t>
            </a:r>
          </a:p>
          <a:p>
            <a:pPr marL="0" indent="0">
              <a:buNone/>
            </a:pPr>
            <a:r>
              <a:rPr lang="en-US" sz="2400"/>
              <a:t>Pause the video and replicate the process.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C191F3-4FCA-4374-AA7B-E3B9C0F0EB77}"/>
              </a:ext>
            </a:extLst>
          </p:cNvPr>
          <p:cNvGrpSpPr/>
          <p:nvPr/>
        </p:nvGrpSpPr>
        <p:grpSpPr>
          <a:xfrm>
            <a:off x="15400677" y="8476891"/>
            <a:ext cx="834891" cy="814412"/>
            <a:chOff x="5599301" y="6045018"/>
            <a:chExt cx="850294" cy="829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FDB03B-282E-0619-5496-7626C61421DF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2E5E1-E808-A4A3-9052-E3D4B2DE2CA8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9" name="Graphic 8" descr="Caret Up with solid fill">
                <a:extLst>
                  <a:ext uri="{FF2B5EF4-FFF2-40B4-BE49-F238E27FC236}">
                    <a16:creationId xmlns:a16="http://schemas.microsoft.com/office/drawing/2014/main" id="{E674DCEB-35A1-C5CD-6DDC-E644D0D28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16C940E-A16B-31D4-E7CB-A3CFE12155C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9343776" cy="102870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5503"/>
            <a:ext cx="9343776" cy="642434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en-LT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729" y="1927464"/>
            <a:ext cx="6834918" cy="2342886"/>
          </a:xfrm>
        </p:spPr>
        <p:txBody>
          <a:bodyPr>
            <a:normAutofit/>
          </a:bodyPr>
          <a:lstStyle/>
          <a:p>
            <a:pPr>
              <a:lnSpc>
                <a:spcPts val="7200"/>
              </a:lnSpc>
            </a:pPr>
            <a:r>
              <a:rPr lang="en-US" sz="6600">
                <a:solidFill>
                  <a:schemeClr val="bg1"/>
                </a:solidFill>
              </a:rPr>
              <a:t>Recommended materials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B8A7C5D1-BAC1-6BE1-9799-5827823B3264}"/>
              </a:ext>
            </a:extLst>
          </p:cNvPr>
          <p:cNvSpPr/>
          <p:nvPr/>
        </p:nvSpPr>
        <p:spPr>
          <a:xfrm>
            <a:off x="10091089" y="5373806"/>
            <a:ext cx="7672275" cy="21572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B553762-7552-9A1B-EB39-8DEDD7A6780C}"/>
              </a:ext>
            </a:extLst>
          </p:cNvPr>
          <p:cNvSpPr/>
          <p:nvPr/>
        </p:nvSpPr>
        <p:spPr>
          <a:xfrm>
            <a:off x="10091089" y="5373805"/>
            <a:ext cx="167697" cy="215729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>
              <a:solidFill>
                <a:srgbClr val="64CFBA"/>
              </a:solidFill>
              <a:latin typeface="Open Sans"/>
            </a:endParaRPr>
          </a:p>
        </p:txBody>
      </p:sp>
      <p:pic>
        <p:nvPicPr>
          <p:cNvPr id="94" name="Graphic 93" descr="Link with solid fill">
            <a:extLst>
              <a:ext uri="{FF2B5EF4-FFF2-40B4-BE49-F238E27FC236}">
                <a16:creationId xmlns:a16="http://schemas.microsoft.com/office/drawing/2014/main" id="{1A2FEDD2-0B93-58A4-28F5-5C0AA1E4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044" y="5679428"/>
            <a:ext cx="329670" cy="32883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F417AC-3CED-EE84-CBC3-5C5F9FB64B02}"/>
              </a:ext>
            </a:extLst>
          </p:cNvPr>
          <p:cNvSpPr txBox="1"/>
          <p:nvPr/>
        </p:nvSpPr>
        <p:spPr>
          <a:xfrm>
            <a:off x="11006099" y="56707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6"/>
              </a:rPr>
              <a:t>Ingest data | </a:t>
            </a:r>
            <a:r>
              <a:rPr lang="en-GB" sz="1650" err="1">
                <a:solidFill>
                  <a:srgbClr val="000000"/>
                </a:solidFill>
                <a:latin typeface="Arial" panose="020B0604020202020204"/>
                <a:hlinkClick r:id="rId6"/>
              </a:rPr>
              <a:t>CluedIn</a:t>
            </a:r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6"/>
              </a:rPr>
              <a:t> Documentation</a:t>
            </a:r>
            <a:endParaRPr lang="en-GB" sz="165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D9342-96DC-3AEF-DC8C-E028BF53165D}"/>
              </a:ext>
            </a:extLst>
          </p:cNvPr>
          <p:cNvSpPr txBox="1"/>
          <p:nvPr/>
        </p:nvSpPr>
        <p:spPr>
          <a:xfrm>
            <a:off x="10091090" y="4312322"/>
            <a:ext cx="73387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2100" dirty="0">
                <a:solidFill>
                  <a:srgbClr val="FFFFFF"/>
                </a:solidFill>
                <a:latin typeface="Arial" panose="020B0604020202020204"/>
              </a:rPr>
              <a:t>Before you get down to practice, make sure you are comfortable with data ingestion, mapping, and deduplication. </a:t>
            </a:r>
            <a:endParaRPr lang="en-LT" sz="2100" dirty="0">
              <a:solidFill>
                <a:srgbClr val="FFFFFF"/>
              </a:solidFill>
              <a:latin typeface="Arial" panose="020B0604020202020204"/>
            </a:endParaRP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pic>
        <p:nvPicPr>
          <p:cNvPr id="8" name="Graphic 7" descr="Link with solid fill">
            <a:extLst>
              <a:ext uri="{FF2B5EF4-FFF2-40B4-BE49-F238E27FC236}">
                <a16:creationId xmlns:a16="http://schemas.microsoft.com/office/drawing/2014/main" id="{11F5C64C-4773-1CAC-7144-17809D229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17044" y="6249828"/>
            <a:ext cx="329670" cy="3288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F544119-19DF-FEC1-133B-09FFE92055ED}"/>
              </a:ext>
            </a:extLst>
          </p:cNvPr>
          <p:cNvSpPr txBox="1"/>
          <p:nvPr/>
        </p:nvSpPr>
        <p:spPr>
          <a:xfrm>
            <a:off x="11006099" y="6241123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10"/>
              </a:rPr>
              <a:t>1.1. Ingestion | </a:t>
            </a:r>
            <a:r>
              <a:rPr lang="en-GB" sz="1650" err="1">
                <a:solidFill>
                  <a:srgbClr val="000000"/>
                </a:solidFill>
                <a:latin typeface="Arial" panose="020B0604020202020204"/>
                <a:hlinkClick r:id="rId10"/>
              </a:rPr>
              <a:t>CluedIn</a:t>
            </a:r>
            <a:r>
              <a:rPr lang="en-GB" sz="1650">
                <a:solidFill>
                  <a:srgbClr val="000000"/>
                </a:solidFill>
                <a:latin typeface="Arial" panose="020B0604020202020204"/>
                <a:hlinkClick r:id="rId10"/>
              </a:rPr>
              <a:t> Documentation</a:t>
            </a:r>
            <a:endParaRPr lang="en-GB" sz="165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5" name="Graphic 4" descr="Link with solid fill">
            <a:extLst>
              <a:ext uri="{FF2B5EF4-FFF2-40B4-BE49-F238E27FC236}">
                <a16:creationId xmlns:a16="http://schemas.microsoft.com/office/drawing/2014/main" id="{17ECE5AA-45F8-30D8-31C3-063B96B27D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17044" y="6828933"/>
            <a:ext cx="329670" cy="328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E9EC0-8AB6-18E2-2A63-2D1888C36A9E}"/>
              </a:ext>
            </a:extLst>
          </p:cNvPr>
          <p:cNvSpPr txBox="1"/>
          <p:nvPr/>
        </p:nvSpPr>
        <p:spPr>
          <a:xfrm>
            <a:off x="11006099" y="6820228"/>
            <a:ext cx="5161079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en-GB" sz="1650" dirty="0">
                <a:solidFill>
                  <a:srgbClr val="000000"/>
                </a:solidFill>
                <a:latin typeface="Arial" panose="020B0604020202020204"/>
                <a:hlinkClick r:id="rId11"/>
              </a:rPr>
              <a:t>Deduplicate data | </a:t>
            </a:r>
            <a:r>
              <a:rPr lang="en-GB" sz="1650" dirty="0" err="1">
                <a:solidFill>
                  <a:srgbClr val="000000"/>
                </a:solidFill>
                <a:latin typeface="Arial" panose="020B0604020202020204"/>
                <a:hlinkClick r:id="rId11"/>
              </a:rPr>
              <a:t>CluedIn</a:t>
            </a:r>
            <a:r>
              <a:rPr lang="en-GB" sz="1650" dirty="0">
                <a:solidFill>
                  <a:srgbClr val="000000"/>
                </a:solidFill>
                <a:latin typeface="Arial" panose="020B0604020202020204"/>
                <a:hlinkClick r:id="rId11"/>
              </a:rPr>
              <a:t> Documentation</a:t>
            </a:r>
            <a:endParaRPr lang="en-GB" sz="1650" dirty="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44154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5"/>
          <a:stretch>
            <a:fillRect/>
          </a:stretch>
        </p:blipFill>
        <p:spPr>
          <a:xfrm>
            <a:off x="0" y="0"/>
            <a:ext cx="9425530" cy="103026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693339"/>
            <a:ext cx="6398613" cy="1039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/>
              <a:t>Learn more about AI agents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GB" sz="3000" dirty="0"/>
              <a:t>Using </a:t>
            </a:r>
            <a:r>
              <a:rPr lang="en-US" sz="3000" dirty="0"/>
              <a:t>AI agents to suggest data quality rules.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3.xml><?xml version="1.0" encoding="utf-8"?>
<a:theme xmlns:a="http://schemas.openxmlformats.org/drawingml/2006/main" name="1_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4.xml><?xml version="1.0" encoding="utf-8"?>
<a:theme xmlns:a="http://schemas.openxmlformats.org/drawingml/2006/main" name="1_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B832D56-4360-43C7-9FF2-B742F501B18F}">
  <ds:schemaRefs>
    <ds:schemaRef ds:uri="2132f155-a075-45b1-b535-0b465d57d705"/>
    <ds:schemaRef ds:uri="a34941db-1617-495b-b0ef-3e2b3c180289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4285</TotalTime>
  <Words>309</Words>
  <Application>Microsoft Office PowerPoint</Application>
  <PresentationFormat>Custom</PresentationFormat>
  <Paragraphs>41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Open Sans</vt:lpstr>
      <vt:lpstr>Open Sans bold</vt:lpstr>
      <vt:lpstr>Open Sans Extrabold</vt:lpstr>
      <vt:lpstr>CluedIn-Training-Template</vt:lpstr>
      <vt:lpstr>CluedIn-theme-2025</vt:lpstr>
      <vt:lpstr>1_CluedIn-Training-Template</vt:lpstr>
      <vt:lpstr>1_CluedIn-theme-2025</vt:lpstr>
      <vt:lpstr>PowerPoint Presentation</vt:lpstr>
      <vt:lpstr>Session Goal</vt:lpstr>
      <vt:lpstr>The data  we’ll use</vt:lpstr>
      <vt:lpstr>PowerPoint Presentation</vt:lpstr>
      <vt:lpstr>PowerPoint Presentation</vt:lpstr>
      <vt:lpstr>Demo summary</vt:lpstr>
      <vt:lpstr>Recommended materials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Iryna Sushko</cp:lastModifiedBy>
  <cp:revision>3</cp:revision>
  <dcterms:created xsi:type="dcterms:W3CDTF">2022-06-22T13:00:19Z</dcterms:created>
  <dcterms:modified xsi:type="dcterms:W3CDTF">2025-10-10T10:52:52Z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