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1" r:id="rId5"/>
    <p:sldMasterId id="2147483729" r:id="rId6"/>
    <p:sldMasterId id="2147483757" r:id="rId7"/>
  </p:sldMasterIdLst>
  <p:notesMasterIdLst>
    <p:notesMasterId r:id="rId16"/>
  </p:notesMasterIdLst>
  <p:sldIdLst>
    <p:sldId id="256" r:id="rId8"/>
    <p:sldId id="278" r:id="rId9"/>
    <p:sldId id="2147481573" r:id="rId10"/>
    <p:sldId id="269" r:id="rId11"/>
    <p:sldId id="281" r:id="rId12"/>
    <p:sldId id="2147481581" r:id="rId13"/>
    <p:sldId id="2147481589" r:id="rId14"/>
    <p:sldId id="268" r:id="rId15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AD9C002C-D773-E4D2-A107-1EAD9B363C39}" name="Iryna Sushko" initials="IS" userId="S::iryna.sushko@eleks.com::89056467-873f-4b5a-b074-e46cf5427433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F2A2"/>
    <a:srgbClr val="000000"/>
    <a:srgbClr val="FF0004"/>
    <a:srgbClr val="F2F2F2"/>
    <a:srgbClr val="B2B7F2"/>
    <a:srgbClr val="E0EFFF"/>
    <a:srgbClr val="DFEAFD"/>
    <a:srgbClr val="E0EAFF"/>
    <a:srgbClr val="13F097"/>
    <a:srgbClr val="DE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62" autoAdjust="0"/>
  </p:normalViewPr>
  <p:slideViewPr>
    <p:cSldViewPr snapToGrid="0">
      <p:cViewPr>
        <p:scale>
          <a:sx n="100" d="100"/>
          <a:sy n="100" d="100"/>
        </p:scale>
        <p:origin x="-1086" y="-996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268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1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E1362-0C3E-D143-921B-DB90326FF4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213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ED082-F060-58F2-265B-4F9DE6834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777F29-4420-1DC1-601B-F034FB2BB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85B73C-3615-EACE-E671-6EF892456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BD629-BE4F-4813-1515-B37058D036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347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6FB5F-EE58-4640-A889-40D1DE2C41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71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29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426975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88287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467632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735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39571017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54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22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21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848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3998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073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55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52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85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80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16017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081763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96949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155847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245703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095066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5398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33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326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767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0028537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345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30805083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34229744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7479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22947939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20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1897513" y="852079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956984" y="465163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1897513" y="5448124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7304468" y="1026614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2227180" y="1375857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6956984" y="5061208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7283249" y="5564490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2227180" y="5956925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3249" y="392449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4468" y="846237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18870" y="4292808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18870" y="864799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885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820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97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429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67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23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786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87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61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94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4246638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825407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153294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300012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1110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591191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8930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149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878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1635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3787084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665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651058"/>
            <a:ext cx="15834537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30539232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827516735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688526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44336384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10238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1778"/>
      </p:ext>
    </p:extLst>
  </p:cSld>
  <p:clrMapOvr>
    <a:masterClrMapping/>
  </p:clrMapOvr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7717"/>
      </p:ext>
    </p:extLst>
  </p:cSld>
  <p:clrMapOvr>
    <a:masterClrMapping/>
  </p:clrMapOvr>
  <p:hf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98346"/>
      </p:ext>
    </p:extLst>
  </p:cSld>
  <p:clrMapOvr>
    <a:masterClrMapping/>
  </p:clrMapOvr>
  <p:hf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77288"/>
      </p:ext>
    </p:extLst>
  </p:cSld>
  <p:clrMapOvr>
    <a:masterClrMapping/>
  </p:clrMapOvr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85132"/>
      </p:ext>
    </p:extLst>
  </p:cSld>
  <p:clrMapOvr>
    <a:masterClrMapping/>
  </p:clrMapOvr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96815"/>
      </p:ext>
    </p:extLst>
  </p:cSld>
  <p:clrMapOvr>
    <a:masterClrMapping/>
  </p:clrMapOvr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20267"/>
      </p:ext>
    </p:extLst>
  </p:cSld>
  <p:clrMapOvr>
    <a:masterClrMapping/>
  </p:clrMapOvr>
  <p:hf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03049"/>
      </p:ext>
    </p:extLst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47019"/>
      </p:ext>
    </p:extLst>
  </p:cSld>
  <p:clrMapOvr>
    <a:masterClrMapping/>
  </p:clrMapOvr>
  <p:hf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06182"/>
      </p:ext>
    </p:extLst>
  </p:cSld>
  <p:clrMapOvr>
    <a:masterClrMapping/>
  </p:clrMapOvr>
  <p:hf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45498373"/>
      </p:ext>
    </p:extLst>
  </p:cSld>
  <p:clrMapOvr>
    <a:masterClrMapping/>
  </p:clrMapOvr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33628676"/>
      </p:ext>
    </p:extLst>
  </p:cSld>
  <p:clrMapOvr>
    <a:masterClrMapping/>
  </p:clrMapOvr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11461581"/>
      </p:ext>
    </p:extLst>
  </p:cSld>
  <p:clrMapOvr>
    <a:masterClrMapping/>
  </p:clrMapOvr>
  <p:hf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32878167"/>
      </p:ext>
    </p:extLst>
  </p:cSld>
  <p:clrMapOvr>
    <a:masterClrMapping/>
  </p:clrMapOvr>
  <p:hf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51981217"/>
      </p:ext>
    </p:extLst>
  </p:cSld>
  <p:clrMapOvr>
    <a:masterClrMapping/>
  </p:clrMapOvr>
  <p:hf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63122951"/>
      </p:ext>
    </p:extLst>
  </p:cSld>
  <p:clrMapOvr>
    <a:masterClrMapping/>
  </p:clrMapOvr>
  <p:hf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6B13A9-D6F2-A4EC-5249-4EBDDE615453}"/>
              </a:ext>
            </a:extLst>
          </p:cNvPr>
          <p:cNvSpPr/>
          <p:nvPr userDrawn="1"/>
        </p:nvSpPr>
        <p:spPr>
          <a:xfrm>
            <a:off x="1" y="0"/>
            <a:ext cx="18288002" cy="10287000"/>
          </a:xfrm>
          <a:prstGeom prst="rect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F50F15AD-973F-379F-38DE-CD0C141D20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164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97056"/>
      </p:ext>
    </p:extLst>
  </p:cSld>
  <p:clrMapOvr>
    <a:masterClrMapping/>
  </p:clrMapOvr>
  <p:hf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31409"/>
      </p:ext>
    </p:extLst>
  </p:cSld>
  <p:clrMapOvr>
    <a:masterClrMapping/>
  </p:clrMapOvr>
  <p:hf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95876"/>
      </p:ext>
    </p:extLst>
  </p:cSld>
  <p:clrMapOvr>
    <a:masterClrMapping/>
  </p:clrMapOvr>
  <p:hf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865667711"/>
      </p:ext>
    </p:extLst>
  </p:cSld>
  <p:clrMapOvr>
    <a:masterClrMapping/>
  </p:clrMapOvr>
  <p:hf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0594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40250437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logoBG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4149329"/>
            <a:ext cx="15773400" cy="198834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65138854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blank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4149329"/>
            <a:ext cx="15773400" cy="198834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3029460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76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700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5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2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5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documentation.cluedin.net/getting-started" TargetMode="External"/><Relationship Id="rId3" Type="http://schemas.openxmlformats.org/officeDocument/2006/relationships/image" Target="../media/image19.jpe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27.png"/><Relationship Id="rId5" Type="http://schemas.openxmlformats.org/officeDocument/2006/relationships/image" Target="../media/image23.svg"/><Relationship Id="rId10" Type="http://schemas.openxmlformats.org/officeDocument/2006/relationships/hyperlink" Target="https://documentation.cluedin.net/training/fundamentals" TargetMode="External"/><Relationship Id="rId4" Type="http://schemas.openxmlformats.org/officeDocument/2006/relationships/image" Target="../media/image22.png"/><Relationship Id="rId9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1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3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554351"/>
            <a:ext cx="8020878" cy="799489"/>
          </a:xfrm>
        </p:spPr>
        <p:txBody>
          <a:bodyPr>
            <a:normAutofit fontScale="92500"/>
          </a:bodyPr>
          <a:lstStyle/>
          <a:p>
            <a:r>
              <a:rPr lang="en-GB" sz="2400" dirty="0"/>
              <a:t>Your always-on </a:t>
            </a:r>
            <a:r>
              <a:rPr lang="en-GB" sz="2400" dirty="0" err="1"/>
              <a:t>CluedIn</a:t>
            </a:r>
            <a:r>
              <a:rPr lang="en-GB" sz="2400" dirty="0"/>
              <a:t> assistant, ready to help with data management tasks through simple, conversational prompts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1" y="4042119"/>
            <a:ext cx="15096928" cy="2358681"/>
          </a:xfrm>
        </p:spPr>
        <p:txBody>
          <a:bodyPr anchor="ctr"/>
          <a:lstStyle/>
          <a:p>
            <a:r>
              <a:rPr lang="en-GB" dirty="0"/>
              <a:t>DEMO: Using </a:t>
            </a:r>
            <a:r>
              <a:rPr lang="en-GB" dirty="0" err="1"/>
              <a:t>CluedIn</a:t>
            </a:r>
            <a:r>
              <a:rPr lang="en-GB" dirty="0"/>
              <a:t> Copilot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972F4A62-C835-A963-6512-A47691EE95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9343776" cy="102870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DBF767-DE87-B8DF-E18C-FB5D2F1C5164}"/>
              </a:ext>
            </a:extLst>
          </p:cNvPr>
          <p:cNvSpPr/>
          <p:nvPr/>
        </p:nvSpPr>
        <p:spPr>
          <a:xfrm rot="10800000">
            <a:off x="0" y="-5503"/>
            <a:ext cx="9343776" cy="642434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EF08D-9F85-01F4-220F-A2F7F8EB6B72}"/>
              </a:ext>
            </a:extLst>
          </p:cNvPr>
          <p:cNvSpPr txBox="1"/>
          <p:nvPr/>
        </p:nvSpPr>
        <p:spPr>
          <a:xfrm>
            <a:off x="10051838" y="2453054"/>
            <a:ext cx="733299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>
              <a:lnSpc>
                <a:spcPts val="2520"/>
              </a:lnSpc>
            </a:pPr>
            <a:r>
              <a:rPr lang="en-GB" sz="2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session is part of the </a:t>
            </a:r>
            <a:r>
              <a:rPr lang="en-GB" sz="21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CluedIn</a:t>
            </a:r>
            <a:r>
              <a:rPr lang="en-GB" sz="2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 practical </a:t>
            </a:r>
            <a:br>
              <a:rPr lang="en-GB" sz="2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series, focusing on </a:t>
            </a:r>
            <a:r>
              <a:rPr lang="en-GB" sz="21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CluedIn</a:t>
            </a:r>
            <a:r>
              <a:rPr lang="en-GB" sz="2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Copilot.</a:t>
            </a:r>
          </a:p>
          <a:p>
            <a:pPr defTabSz="1371600">
              <a:lnSpc>
                <a:spcPts val="2520"/>
              </a:lnSpc>
            </a:pPr>
            <a:endParaRPr lang="en-GB" sz="2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71600">
              <a:lnSpc>
                <a:spcPts val="2520"/>
              </a:lnSpc>
            </a:pPr>
            <a:r>
              <a:rPr lang="en-GB" sz="2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GB" sz="21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CluedIn</a:t>
            </a:r>
            <a:r>
              <a:rPr lang="en-GB" sz="2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Trainer will demonstrate how to use Copilot to perform common data management tasks across </a:t>
            </a:r>
            <a:br>
              <a:rPr lang="en-GB" sz="2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platform, using simple natural-language commands.</a:t>
            </a:r>
            <a:endParaRPr lang="en-US" sz="21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6722D6-D177-38A5-7510-70EB2582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29" y="1178016"/>
            <a:ext cx="6834918" cy="2568294"/>
          </a:xfrm>
        </p:spPr>
        <p:txBody>
          <a:bodyPr>
            <a:normAutofit/>
          </a:bodyPr>
          <a:lstStyle/>
          <a:p>
            <a:pPr>
              <a:lnSpc>
                <a:spcPts val="7200"/>
              </a:lnSpc>
            </a:pPr>
            <a:r>
              <a:rPr lang="en-US" sz="7200" dirty="0"/>
              <a:t>Session</a:t>
            </a:r>
            <a:br>
              <a:rPr lang="en-US" sz="7200" dirty="0"/>
            </a:br>
            <a:r>
              <a:rPr lang="en-US" sz="7200" dirty="0"/>
              <a:t>Goal</a:t>
            </a:r>
          </a:p>
        </p:txBody>
      </p:sp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28D4B812-07BB-E851-24C9-D5A2A055572B}"/>
              </a:ext>
            </a:extLst>
          </p:cNvPr>
          <p:cNvSpPr/>
          <p:nvPr/>
        </p:nvSpPr>
        <p:spPr>
          <a:xfrm>
            <a:off x="10184642" y="6879102"/>
            <a:ext cx="6950123" cy="2517382"/>
          </a:xfrm>
          <a:prstGeom prst="roundRect">
            <a:avLst>
              <a:gd name="adj" fmla="val 7345"/>
            </a:avLst>
          </a:prstGeom>
          <a:solidFill>
            <a:srgbClr val="ACB3F1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defTabSz="1371600">
              <a:defRPr/>
            </a:pPr>
            <a:r>
              <a:rPr lang="en-US" sz="1650" b="1">
                <a:solidFill>
                  <a:srgbClr val="102B4F"/>
                </a:solidFill>
                <a:latin typeface="Open Sans Extrabold"/>
              </a:rPr>
              <a:t>	</a:t>
            </a:r>
            <a:endParaRPr lang="en-US" sz="1800" kern="0">
              <a:solidFill>
                <a:srgbClr val="102B4F"/>
              </a:solidFill>
              <a:latin typeface="Open Sans"/>
              <a:cs typeface="Arial"/>
            </a:endParaRPr>
          </a:p>
        </p:txBody>
      </p:sp>
      <p:pic>
        <p:nvPicPr>
          <p:cNvPr id="12" name="Graphic 11" descr="Information with solid fill">
            <a:extLst>
              <a:ext uri="{FF2B5EF4-FFF2-40B4-BE49-F238E27FC236}">
                <a16:creationId xmlns:a16="http://schemas.microsoft.com/office/drawing/2014/main" id="{38F5148F-FE6C-0846-6BE8-C1973DA17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38951" y="7363755"/>
            <a:ext cx="551159" cy="5511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1340B1-CAD3-24D3-80CA-328C30CFDBF3}"/>
              </a:ext>
            </a:extLst>
          </p:cNvPr>
          <p:cNvSpPr txBox="1"/>
          <p:nvPr/>
        </p:nvSpPr>
        <p:spPr>
          <a:xfrm>
            <a:off x="10654775" y="8039894"/>
            <a:ext cx="6285509" cy="1250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>
              <a:lnSpc>
                <a:spcPts val="2310"/>
              </a:lnSpc>
            </a:pPr>
            <a:r>
              <a:rPr lang="en-US" sz="1800" b="1" dirty="0">
                <a:solidFill>
                  <a:srgbClr val="102B4F"/>
                </a:solidFill>
                <a:latin typeface="Arial" panose="020B0604020202020204"/>
              </a:rPr>
              <a:t>Note: </a:t>
            </a:r>
            <a:r>
              <a:rPr lang="en-GB" sz="1800" dirty="0">
                <a:solidFill>
                  <a:srgbClr val="102B4F"/>
                </a:solidFill>
                <a:latin typeface="Arial" panose="020B0604020202020204"/>
              </a:rPr>
              <a:t>This session is designed to develop practical experience with </a:t>
            </a:r>
            <a:r>
              <a:rPr lang="en-GB" sz="1800" dirty="0" err="1">
                <a:solidFill>
                  <a:srgbClr val="102B4F"/>
                </a:solidFill>
                <a:latin typeface="Arial" panose="020B0604020202020204"/>
              </a:rPr>
              <a:t>CluedIn</a:t>
            </a:r>
            <a:r>
              <a:rPr lang="en-GB" sz="1800" dirty="0">
                <a:solidFill>
                  <a:srgbClr val="102B4F"/>
                </a:solidFill>
                <a:latin typeface="Arial" panose="020B0604020202020204"/>
              </a:rPr>
              <a:t> Copilot. For details about its features and capabilities, refer to the Copilot overview session.</a:t>
            </a:r>
            <a:endParaRPr lang="en-US" sz="1800" dirty="0">
              <a:solidFill>
                <a:srgbClr val="102B4F"/>
              </a:solidFill>
              <a:latin typeface="Arial" panose="020B0604020202020204"/>
            </a:endParaRP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id="{7DB6AB27-6585-402A-CB22-D34CAEB4C9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5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Woman smiling and using laptop">
            <a:extLst>
              <a:ext uri="{FF2B5EF4-FFF2-40B4-BE49-F238E27FC236}">
                <a16:creationId xmlns:a16="http://schemas.microsoft.com/office/drawing/2014/main" id="{EEB7897D-C759-8121-071A-AF23C585C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0" r="11911"/>
          <a:stretch/>
        </p:blipFill>
        <p:spPr>
          <a:xfrm flipH="1">
            <a:off x="-1" y="0"/>
            <a:ext cx="9420509" cy="10287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051D9F7-6C61-284C-7A22-6841DF2913D3}"/>
              </a:ext>
            </a:extLst>
          </p:cNvPr>
          <p:cNvSpPr/>
          <p:nvPr/>
        </p:nvSpPr>
        <p:spPr>
          <a:xfrm>
            <a:off x="1" y="408786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4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A176-0526-1F32-BF73-C638919D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D53AE-7240-4391-874D-1B91F412B7A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1371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B0D4ECC-C276-D395-A7D3-F745D49693E8}"/>
              </a:ext>
            </a:extLst>
          </p:cNvPr>
          <p:cNvGrpSpPr/>
          <p:nvPr/>
        </p:nvGrpSpPr>
        <p:grpSpPr>
          <a:xfrm>
            <a:off x="8398952" y="9067527"/>
            <a:ext cx="1275441" cy="1244154"/>
            <a:chOff x="5599301" y="6045018"/>
            <a:chExt cx="850294" cy="82943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880D1C-096F-55E7-C971-AAADEF81F16C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4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6ED722-2E1C-6C95-9526-653D36C7E06A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3" name="Graphic 12" descr="Caret Up with solid fill">
                <a:extLst>
                  <a:ext uri="{FF2B5EF4-FFF2-40B4-BE49-F238E27FC236}">
                    <a16:creationId xmlns:a16="http://schemas.microsoft.com/office/drawing/2014/main" id="{7FA08C0B-F957-5F7C-899E-42BA8740C6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D960864-E44E-5CD3-67D8-CEA8D2BC517C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91136E38-EC78-D7A6-911A-0019C68BA618}"/>
              </a:ext>
            </a:extLst>
          </p:cNvPr>
          <p:cNvSpPr txBox="1">
            <a:spLocks/>
          </p:cNvSpPr>
          <p:nvPr/>
        </p:nvSpPr>
        <p:spPr>
          <a:xfrm>
            <a:off x="1081151" y="6671199"/>
            <a:ext cx="6572508" cy="24662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solidFill>
                  <a:srgbClr val="FFFFFF"/>
                </a:solidFill>
                <a:latin typeface="Arial" panose="020B0604020202020204"/>
              </a:rPr>
              <a:t>Session plan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2802DCB4-422D-E9E2-49A1-CDD90964DEEF}"/>
              </a:ext>
            </a:extLst>
          </p:cNvPr>
          <p:cNvSpPr/>
          <p:nvPr/>
        </p:nvSpPr>
        <p:spPr>
          <a:xfrm>
            <a:off x="8398951" y="2618328"/>
            <a:ext cx="8631749" cy="1299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F34473-EDEC-D5B0-6685-BE67D126137E}"/>
              </a:ext>
            </a:extLst>
          </p:cNvPr>
          <p:cNvSpPr txBox="1"/>
          <p:nvPr/>
        </p:nvSpPr>
        <p:spPr>
          <a:xfrm>
            <a:off x="10015973" y="3036995"/>
            <a:ext cx="68351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Learn how to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2EF2A2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access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2EF2A2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CluedIn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2EF2A2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 Copilot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2EF2A2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FE046A-E378-2350-B6EA-CB59C9B9D9C8}"/>
              </a:ext>
            </a:extLst>
          </p:cNvPr>
          <p:cNvSpPr txBox="1"/>
          <p:nvPr/>
        </p:nvSpPr>
        <p:spPr>
          <a:xfrm>
            <a:off x="8787461" y="2875414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LT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01</a:t>
            </a:r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C3149439-D1ED-E2CC-DA4F-AA08AAD595CE}"/>
              </a:ext>
            </a:extLst>
          </p:cNvPr>
          <p:cNvSpPr/>
          <p:nvPr/>
        </p:nvSpPr>
        <p:spPr>
          <a:xfrm>
            <a:off x="8398951" y="4489141"/>
            <a:ext cx="8631749" cy="1299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139A9F-7D39-E752-ADC8-0769385297A8}"/>
              </a:ext>
            </a:extLst>
          </p:cNvPr>
          <p:cNvSpPr txBox="1"/>
          <p:nvPr/>
        </p:nvSpPr>
        <p:spPr>
          <a:xfrm>
            <a:off x="10015973" y="4737392"/>
            <a:ext cx="68351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Explore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2EF2A2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Copilot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2EF2A2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skills in practice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(with contextual awareness and access to general knowledge)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549813-D543-9F02-EDC6-7CD9C5AEB239}"/>
              </a:ext>
            </a:extLst>
          </p:cNvPr>
          <p:cNvSpPr txBox="1"/>
          <p:nvPr/>
        </p:nvSpPr>
        <p:spPr>
          <a:xfrm>
            <a:off x="8787461" y="4746227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LT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  <a:endParaRPr kumimoji="0" lang="en-LT" sz="4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: Rounded Corners 14">
            <a:extLst>
              <a:ext uri="{FF2B5EF4-FFF2-40B4-BE49-F238E27FC236}">
                <a16:creationId xmlns:a16="http://schemas.microsoft.com/office/drawing/2014/main" id="{8107C28C-11B1-8939-A916-8E9F85417DD5}"/>
              </a:ext>
            </a:extLst>
          </p:cNvPr>
          <p:cNvSpPr/>
          <p:nvPr/>
        </p:nvSpPr>
        <p:spPr>
          <a:xfrm>
            <a:off x="8398951" y="6369673"/>
            <a:ext cx="8631749" cy="1299000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F71795-B92D-330C-5BB4-A0A240C9F1B6}"/>
              </a:ext>
            </a:extLst>
          </p:cNvPr>
          <p:cNvSpPr txBox="1"/>
          <p:nvPr/>
        </p:nvSpPr>
        <p:spPr>
          <a:xfrm>
            <a:off x="10015973" y="6788340"/>
            <a:ext cx="68351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Learn how to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2EF2A2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manage your Copilot chats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0B0313-8AC7-9C3A-3068-61F30C166790}"/>
              </a:ext>
            </a:extLst>
          </p:cNvPr>
          <p:cNvSpPr txBox="1"/>
          <p:nvPr/>
        </p:nvSpPr>
        <p:spPr>
          <a:xfrm>
            <a:off x="8787461" y="6626759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LT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  <a:endParaRPr kumimoji="0" lang="en-LT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35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5F3B98-A492-145C-CA32-98C2E5957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6103361" cy="256238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DEMO:</a:t>
            </a:r>
            <a:r>
              <a:rPr lang="en-US" dirty="0"/>
              <a:t> </a:t>
            </a:r>
            <a:r>
              <a:rPr lang="en-GB" dirty="0"/>
              <a:t>Using </a:t>
            </a:r>
            <a:r>
              <a:rPr lang="en-GB" dirty="0" err="1"/>
              <a:t>CluedIn</a:t>
            </a:r>
            <a:r>
              <a:rPr lang="en-GB" dirty="0"/>
              <a:t> Copilot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B15-EDA3-03B0-4B66-806DA64747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245861" y="9049786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BBBB-F1DC-ACAE-DA85-FEB7C9BD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53FA-01D7-87B8-98F5-0C9F5DB9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531" y="1208735"/>
            <a:ext cx="9993795" cy="1456959"/>
          </a:xfrm>
        </p:spPr>
        <p:txBody>
          <a:bodyPr>
            <a:normAutofit/>
          </a:bodyPr>
          <a:lstStyle/>
          <a:p>
            <a:r>
              <a:rPr lang="en-US" sz="5400"/>
              <a:t>Demo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CEA1-BC96-5D01-C9BA-7BF59DBA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BA32F04-92C0-29E8-DC93-EEEEA24A4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531" y="2665694"/>
            <a:ext cx="9993795" cy="2602046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You’ve seen how to:</a:t>
            </a:r>
          </a:p>
          <a:p>
            <a:pPr marL="514350" indent="-51435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2400" dirty="0"/>
              <a:t>Use Copilot skills to simplify daily tasks though natural language</a:t>
            </a:r>
          </a:p>
          <a:p>
            <a:pPr marL="514350" indent="-51435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2400" dirty="0"/>
              <a:t>Apply Copilot’s contextual awareness and access to general knowledge to perform data management actions more efficiently</a:t>
            </a:r>
            <a:br>
              <a:rPr lang="en-GB" sz="2400" dirty="0"/>
            </a:br>
            <a:endParaRPr lang="en-US" sz="24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4F0D8A5-AF5C-EEB6-D5E4-29748933BD71}"/>
              </a:ext>
            </a:extLst>
          </p:cNvPr>
          <p:cNvSpPr txBox="1">
            <a:spLocks/>
          </p:cNvSpPr>
          <p:nvPr/>
        </p:nvSpPr>
        <p:spPr>
          <a:xfrm>
            <a:off x="6281531" y="5068159"/>
            <a:ext cx="9993795" cy="1456959"/>
          </a:xfrm>
          <a:prstGeom prst="rect">
            <a:avLst/>
          </a:prstGeom>
        </p:spPr>
        <p:txBody>
          <a:bodyPr vert="horz" lIns="137160" tIns="68580" rIns="137160" bIns="6858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Outcome:</a:t>
            </a:r>
          </a:p>
          <a:p>
            <a:pPr>
              <a:buClr>
                <a:schemeClr val="tx1"/>
              </a:buClr>
            </a:pPr>
            <a:r>
              <a:rPr lang="en-GB" sz="2400" dirty="0"/>
              <a:t>You now understand how to leverage </a:t>
            </a:r>
            <a:r>
              <a:rPr lang="en-GB" sz="2400" dirty="0" err="1"/>
              <a:t>CluedIn</a:t>
            </a:r>
            <a:r>
              <a:rPr lang="en-GB" sz="2400" dirty="0"/>
              <a:t> Copilot to streamline everyday workflows and automate </a:t>
            </a:r>
            <a:r>
              <a:rPr lang="en-GB" sz="2400" dirty="0" err="1"/>
              <a:t>CluedIn</a:t>
            </a:r>
            <a:r>
              <a:rPr lang="en-GB" sz="2400" dirty="0"/>
              <a:t>-specific tasks, all through natural language</a:t>
            </a:r>
            <a:endParaRPr lang="en-US" sz="2400" dirty="0"/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6A07ECFB-4913-7DDF-8932-0F938DEA85EC}"/>
              </a:ext>
            </a:extLst>
          </p:cNvPr>
          <p:cNvSpPr/>
          <p:nvPr/>
        </p:nvSpPr>
        <p:spPr>
          <a:xfrm>
            <a:off x="6281532" y="7432099"/>
            <a:ext cx="9993795" cy="208958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58D2FE-E5C5-5663-5FAE-1E8581BF0BD6}"/>
              </a:ext>
            </a:extLst>
          </p:cNvPr>
          <p:cNvSpPr txBox="1">
            <a:spLocks/>
          </p:cNvSpPr>
          <p:nvPr/>
        </p:nvSpPr>
        <p:spPr>
          <a:xfrm>
            <a:off x="6576046" y="7575020"/>
            <a:ext cx="7971182" cy="180374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/>
              <a:t>Next step:</a:t>
            </a:r>
          </a:p>
          <a:p>
            <a:pPr marL="0" indent="0">
              <a:buNone/>
            </a:pPr>
            <a:r>
              <a:rPr lang="en-US" sz="2400"/>
              <a:t>Pause the video and replicate the process.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CC191F3-4FCA-4374-AA7B-E3B9C0F0EB77}"/>
              </a:ext>
            </a:extLst>
          </p:cNvPr>
          <p:cNvGrpSpPr/>
          <p:nvPr/>
        </p:nvGrpSpPr>
        <p:grpSpPr>
          <a:xfrm>
            <a:off x="15400677" y="8476891"/>
            <a:ext cx="834891" cy="814412"/>
            <a:chOff x="5599301" y="6045018"/>
            <a:chExt cx="850294" cy="829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FDB03B-282E-0619-5496-7626C61421DF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C2E5E1-E808-A4A3-9052-E3D4B2DE2CA8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9" name="Graphic 8" descr="Caret Up with solid fill">
                <a:extLst>
                  <a:ext uri="{FF2B5EF4-FFF2-40B4-BE49-F238E27FC236}">
                    <a16:creationId xmlns:a16="http://schemas.microsoft.com/office/drawing/2014/main" id="{E674DCEB-35A1-C5CD-6DDC-E644D0D28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16C940E-A16B-31D4-E7CB-A3CFE12155CC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33483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6329F3DF-3661-0E7D-8434-07CE1C998B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9343776" cy="102870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C92345-9EA2-E97A-AD28-FA732171EC32}"/>
              </a:ext>
            </a:extLst>
          </p:cNvPr>
          <p:cNvSpPr/>
          <p:nvPr/>
        </p:nvSpPr>
        <p:spPr>
          <a:xfrm rot="10800000">
            <a:off x="0" y="-5503"/>
            <a:ext cx="9343776" cy="642434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A414E-8F85-E84A-C1AA-5A611FE9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29" y="1927464"/>
            <a:ext cx="6834918" cy="2342886"/>
          </a:xfrm>
        </p:spPr>
        <p:txBody>
          <a:bodyPr>
            <a:normAutofit/>
          </a:bodyPr>
          <a:lstStyle/>
          <a:p>
            <a:pPr>
              <a:lnSpc>
                <a:spcPts val="7200"/>
              </a:lnSpc>
            </a:pPr>
            <a:r>
              <a:rPr lang="en-US" sz="6600">
                <a:solidFill>
                  <a:schemeClr val="bg1"/>
                </a:solidFill>
              </a:rPr>
              <a:t>Recommended materials</a:t>
            </a: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044D5E72-772D-B9E9-5665-7955A149EC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CD86FF4-2021-8AAF-4B80-752CE16E8FE6}"/>
              </a:ext>
            </a:extLst>
          </p:cNvPr>
          <p:cNvGrpSpPr/>
          <p:nvPr/>
        </p:nvGrpSpPr>
        <p:grpSpPr>
          <a:xfrm>
            <a:off x="10091089" y="3813511"/>
            <a:ext cx="7672275" cy="2659978"/>
            <a:chOff x="10091089" y="4312322"/>
            <a:chExt cx="7672275" cy="2659978"/>
          </a:xfrm>
        </p:grpSpPr>
        <p:sp>
          <p:nvSpPr>
            <p:cNvPr id="68" name="Rectangle: Rounded Corners 9">
              <a:extLst>
                <a:ext uri="{FF2B5EF4-FFF2-40B4-BE49-F238E27FC236}">
                  <a16:creationId xmlns:a16="http://schemas.microsoft.com/office/drawing/2014/main" id="{B8A7C5D1-BAC1-6BE1-9799-5827823B3264}"/>
                </a:ext>
              </a:extLst>
            </p:cNvPr>
            <p:cNvSpPr/>
            <p:nvPr/>
          </p:nvSpPr>
          <p:spPr>
            <a:xfrm>
              <a:off x="10091089" y="5373806"/>
              <a:ext cx="7672275" cy="159849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B553762-7552-9A1B-EB39-8DEDD7A6780C}"/>
                </a:ext>
              </a:extLst>
            </p:cNvPr>
            <p:cNvSpPr/>
            <p:nvPr/>
          </p:nvSpPr>
          <p:spPr>
            <a:xfrm>
              <a:off x="10091089" y="5373805"/>
              <a:ext cx="167697" cy="15984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64CFBA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pic>
          <p:nvPicPr>
            <p:cNvPr id="94" name="Graphic 93" descr="Link with solid fill">
              <a:extLst>
                <a:ext uri="{FF2B5EF4-FFF2-40B4-BE49-F238E27FC236}">
                  <a16:creationId xmlns:a16="http://schemas.microsoft.com/office/drawing/2014/main" id="{1A2FEDD2-0B93-58A4-28F5-5C0AA1E42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617044" y="5679428"/>
              <a:ext cx="329670" cy="32883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F417AC-3CED-EE84-CBC3-5C5F9FB64B02}"/>
                </a:ext>
              </a:extLst>
            </p:cNvPr>
            <p:cNvSpPr txBox="1"/>
            <p:nvPr/>
          </p:nvSpPr>
          <p:spPr>
            <a:xfrm>
              <a:off x="11006099" y="5670723"/>
              <a:ext cx="5161079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Getting started | </a:t>
              </a:r>
              <a:r>
                <a:rPr kumimoji="0" lang="en-GB" sz="16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CluedIn</a:t>
              </a:r>
              <a:r>
                <a:rPr kumimoji="0" lang="en-GB" sz="16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8"/>
                </a:rPr>
                <a:t> Documentation</a:t>
              </a:r>
              <a:endParaRPr kumimoji="0" lang="en-GB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2AD9342-96DC-3AEF-DC8C-E028BF53165D}"/>
                </a:ext>
              </a:extLst>
            </p:cNvPr>
            <p:cNvSpPr txBox="1"/>
            <p:nvPr/>
          </p:nvSpPr>
          <p:spPr>
            <a:xfrm>
              <a:off x="10091090" y="4312322"/>
              <a:ext cx="7338782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Before you get down to practice, make sure you are comfortable </a:t>
              </a:r>
              <a:r>
                <a:rPr kumimoji="0" lang="en-GB" sz="2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CluedIn</a:t>
              </a:r>
              <a:r>
                <a:rPr kumimoji="0" lang="en-GB" sz="2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basics. </a:t>
              </a:r>
              <a:endParaRPr kumimoji="0" lang="en-LT" sz="2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8" name="Graphic 7" descr="Link with solid fill">
              <a:extLst>
                <a:ext uri="{FF2B5EF4-FFF2-40B4-BE49-F238E27FC236}">
                  <a16:creationId xmlns:a16="http://schemas.microsoft.com/office/drawing/2014/main" id="{11F5C64C-4773-1CAC-7144-17809D229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617044" y="6249828"/>
              <a:ext cx="329670" cy="32883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544119-19DF-FEC1-133B-09FFE92055ED}"/>
                </a:ext>
              </a:extLst>
            </p:cNvPr>
            <p:cNvSpPr txBox="1"/>
            <p:nvPr/>
          </p:nvSpPr>
          <p:spPr>
            <a:xfrm>
              <a:off x="11006099" y="6241123"/>
              <a:ext cx="6757265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1. </a:t>
              </a:r>
              <a:r>
                <a:rPr kumimoji="0" lang="en-GB" sz="16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CluedIn</a:t>
              </a:r>
              <a:r>
                <a:rPr kumimoji="0" lang="en-GB" sz="16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 fundamentals training | </a:t>
              </a:r>
              <a:r>
                <a:rPr kumimoji="0" lang="en-GB" sz="16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CluedIn</a:t>
              </a:r>
              <a:r>
                <a:rPr kumimoji="0" lang="en-GB" sz="16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10"/>
                </a:rPr>
                <a:t> Documentation</a:t>
              </a:r>
              <a:endParaRPr kumimoji="0" lang="en-GB" sz="16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5810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FBF7E-FB83-A08C-78E5-CB9595AD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C97D0874-3EBA-3E2D-44EC-78C458B1F7FE}"/>
              </a:ext>
            </a:extLst>
          </p:cNvPr>
          <p:cNvSpPr/>
          <p:nvPr/>
        </p:nvSpPr>
        <p:spPr>
          <a:xfrm>
            <a:off x="9399262" y="4402931"/>
            <a:ext cx="7452360" cy="3326927"/>
          </a:xfrm>
          <a:prstGeom prst="roundRect">
            <a:avLst>
              <a:gd name="adj" fmla="val 416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15E847CE-1FD0-3A08-35B5-4EF1E8C28919}"/>
              </a:ext>
            </a:extLst>
          </p:cNvPr>
          <p:cNvSpPr/>
          <p:nvPr/>
        </p:nvSpPr>
        <p:spPr>
          <a:xfrm>
            <a:off x="1436378" y="4402931"/>
            <a:ext cx="7453000" cy="3293971"/>
          </a:xfrm>
          <a:prstGeom prst="roundRect">
            <a:avLst>
              <a:gd name="adj" fmla="val 416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F5394-0B92-988B-2B67-17DBF082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D53AE-7240-4391-874D-1B91F412B7AB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66B8540-B246-F956-946E-89EC0F39A657}"/>
              </a:ext>
            </a:extLst>
          </p:cNvPr>
          <p:cNvSpPr txBox="1"/>
          <p:nvPr/>
        </p:nvSpPr>
        <p:spPr>
          <a:xfrm>
            <a:off x="9653885" y="5379725"/>
            <a:ext cx="6633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Designed for always-on, recurring, or </a:t>
            </a:r>
            <a:b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scheduled tasks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Monitor, clean, and enhance your data, while running automatically in the background</a:t>
            </a:r>
            <a:endParaRPr kumimoji="0" lang="en-LT" sz="2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43CB1F-88A4-C1E4-D292-8F0446C530A5}"/>
              </a:ext>
            </a:extLst>
          </p:cNvPr>
          <p:cNvSpPr txBox="1"/>
          <p:nvPr/>
        </p:nvSpPr>
        <p:spPr>
          <a:xfrm>
            <a:off x="1671880" y="5379724"/>
            <a:ext cx="615832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Best for one-off or ad hoc tasks</a:t>
            </a:r>
          </a:p>
          <a:p>
            <a:pPr marL="342900" marR="0" lvl="0" indent="-34290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Used to perform immediate actions, all through natural language</a:t>
            </a:r>
            <a:endParaRPr kumimoji="0" lang="en-LT" sz="2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F6AF8F-82D2-1FBF-C15F-100752562816}"/>
              </a:ext>
            </a:extLst>
          </p:cNvPr>
          <p:cNvSpPr txBox="1"/>
          <p:nvPr/>
        </p:nvSpPr>
        <p:spPr>
          <a:xfrm>
            <a:off x="9653886" y="4771280"/>
            <a:ext cx="39123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AI agents</a:t>
            </a:r>
            <a:endParaRPr kumimoji="0" lang="en-LT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E9C4E9-4318-5737-8B32-C87A0C0ED4CC}"/>
              </a:ext>
            </a:extLst>
          </p:cNvPr>
          <p:cNvSpPr txBox="1"/>
          <p:nvPr/>
        </p:nvSpPr>
        <p:spPr>
          <a:xfrm>
            <a:off x="1671881" y="4771280"/>
            <a:ext cx="36627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Copilot</a:t>
            </a:r>
            <a:endParaRPr kumimoji="0" lang="en-LT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EEB1F0-A629-D934-8EBE-EAE6F7689E12}"/>
              </a:ext>
            </a:extLst>
          </p:cNvPr>
          <p:cNvSpPr txBox="1"/>
          <p:nvPr/>
        </p:nvSpPr>
        <p:spPr>
          <a:xfrm>
            <a:off x="1436378" y="2724186"/>
            <a:ext cx="77076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Together, they form a balanced AI ecosystem: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 agents automate at scale, while Copilot empowers you in the moment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C014A1-06D2-CB27-EE08-96F33752D80B}"/>
              </a:ext>
            </a:extLst>
          </p:cNvPr>
          <p:cNvSpPr txBox="1"/>
          <p:nvPr/>
        </p:nvSpPr>
        <p:spPr>
          <a:xfrm>
            <a:off x="1436378" y="1194720"/>
            <a:ext cx="7251968" cy="132343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all" spc="0" normalizeH="0" baseline="0" noProof="0" dirty="0">
                <a:ln>
                  <a:noFill/>
                </a:ln>
                <a:solidFill>
                  <a:srgbClr val="297AB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Different tools for different needs</a:t>
            </a:r>
            <a:endParaRPr kumimoji="0" lang="en-GB" sz="1650" b="1" i="0" u="none" strike="noStrike" kern="1200" cap="all" spc="0" normalizeH="0" baseline="0" noProof="0" dirty="0">
              <a:ln>
                <a:noFill/>
              </a:ln>
              <a:solidFill>
                <a:srgbClr val="297AB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Copilot vs. AI agents</a:t>
            </a:r>
          </a:p>
        </p:txBody>
      </p:sp>
    </p:spTree>
    <p:extLst>
      <p:ext uri="{BB962C8B-B14F-4D97-AF65-F5344CB8AC3E}">
        <p14:creationId xmlns:p14="http://schemas.microsoft.com/office/powerpoint/2010/main" val="2519475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EB4F966-17E4-DC06-6F92-02BD0896755A}"/>
              </a:ext>
            </a:extLst>
          </p:cNvPr>
          <p:cNvSpPr/>
          <p:nvPr/>
        </p:nvSpPr>
        <p:spPr>
          <a:xfrm>
            <a:off x="0" y="2205901"/>
            <a:ext cx="9420506" cy="8081099"/>
          </a:xfrm>
          <a:prstGeom prst="rect">
            <a:avLst/>
          </a:prstGeom>
          <a:gradFill>
            <a:gsLst>
              <a:gs pos="3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4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D53AE-7240-4391-874D-1B91F412B7AB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1371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8" name="Picture 1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C49CFB9-5E97-CF79-9588-C7F9BF46D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9"/>
          <a:stretch>
            <a:fillRect/>
          </a:stretch>
        </p:blipFill>
        <p:spPr>
          <a:xfrm>
            <a:off x="-1" y="-9090"/>
            <a:ext cx="9420507" cy="95264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-4164" y="2205900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4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113" y="9042845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4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4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0922" y="5876925"/>
            <a:ext cx="6761178" cy="15292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3F097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2EF2A2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Next session:</a:t>
            </a: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Explore the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CluedIn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AI capabilities.</a:t>
            </a:r>
          </a:p>
        </p:txBody>
      </p:sp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134136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4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09" y="3693339"/>
            <a:ext cx="6398613" cy="1039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Learn more about </a:t>
            </a:r>
            <a:r>
              <a:rPr lang="en-US" sz="3000" dirty="0" err="1"/>
              <a:t>CluedIn</a:t>
            </a:r>
            <a:r>
              <a:rPr lang="en-US" sz="3000" dirty="0"/>
              <a:t> Copilot in our documentation portal.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3360" y="3693339"/>
            <a:ext cx="961283" cy="96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3.xml><?xml version="1.0" encoding="utf-8"?>
<a:theme xmlns:a="http://schemas.openxmlformats.org/drawingml/2006/main" name="1_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4.xml><?xml version="1.0" encoding="utf-8"?>
<a:theme xmlns:a="http://schemas.openxmlformats.org/drawingml/2006/main" name="1_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832D56-4360-43C7-9FF2-B742F501B18F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2132f155-a075-45b1-b535-0b465d57d705"/>
    <ds:schemaRef ds:uri="a34941db-1617-495b-b0ef-3e2b3c180289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5929</TotalTime>
  <Words>343</Words>
  <Application>Microsoft Office PowerPoint</Application>
  <PresentationFormat>Custom</PresentationFormat>
  <Paragraphs>49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Aptos</vt:lpstr>
      <vt:lpstr>Arial</vt:lpstr>
      <vt:lpstr>Calibri</vt:lpstr>
      <vt:lpstr>Open Sans</vt:lpstr>
      <vt:lpstr>Open Sans bold</vt:lpstr>
      <vt:lpstr>Open Sans Extrabold</vt:lpstr>
      <vt:lpstr>CluedIn-Training-Template</vt:lpstr>
      <vt:lpstr>CluedIn-theme-2025</vt:lpstr>
      <vt:lpstr>1_CluedIn-Training-Template</vt:lpstr>
      <vt:lpstr>1_CluedIn-theme-2025</vt:lpstr>
      <vt:lpstr>PowerPoint Presentation</vt:lpstr>
      <vt:lpstr>Session Goal</vt:lpstr>
      <vt:lpstr>PowerPoint Presentation</vt:lpstr>
      <vt:lpstr>PowerPoint Presentation</vt:lpstr>
      <vt:lpstr>Demo summary</vt:lpstr>
      <vt:lpstr>Recommended materials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Iryna Sushko</cp:lastModifiedBy>
  <cp:revision>54</cp:revision>
  <dcterms:created xsi:type="dcterms:W3CDTF">2022-06-22T13:00:19Z</dcterms:created>
  <dcterms:modified xsi:type="dcterms:W3CDTF">2025-10-24T13:17:33Z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