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75" r:id="rId2"/>
  </p:sldMasterIdLst>
  <p:notesMasterIdLst>
    <p:notesMasterId r:id="rId16"/>
  </p:notesMasterIdLst>
  <p:sldIdLst>
    <p:sldId id="256" r:id="rId3"/>
    <p:sldId id="257" r:id="rId4"/>
    <p:sldId id="3740" r:id="rId5"/>
    <p:sldId id="3745" r:id="rId6"/>
    <p:sldId id="3744" r:id="rId7"/>
    <p:sldId id="3737" r:id="rId8"/>
    <p:sldId id="3656" r:id="rId9"/>
    <p:sldId id="278" r:id="rId10"/>
    <p:sldId id="3738" r:id="rId11"/>
    <p:sldId id="281" r:id="rId12"/>
    <p:sldId id="3739" r:id="rId13"/>
    <p:sldId id="3741" r:id="rId14"/>
    <p:sldId id="36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D9C002C-D773-E4D2-A107-1EAD9B363C39}" name="Iryna Sushko" initials="IS" userId="S::iryna.sushko@eleks.com::89056467-873f-4b5a-b074-e46cf5427433" providerId="AD"/>
  <p188:author id="{532795D7-73F7-3403-B483-3114F966ADD8}" name="Margeaux dos Santos" initials="Md" userId="S::mds@cluedin.com::f4021ffd-9672-40ec-aeca-4c8f844c28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70C0"/>
    <a:srgbClr val="ACB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9DAEC5-BAB8-D54B-D7D6-D9CBBF50D6FD}" v="89" dt="2025-09-23T06:50:26.677"/>
    <p1510:client id="{82FBC624-06CE-4343-BB8B-3D467A9EA0AB}" v="31" dt="2025-09-23T09:46:06.684"/>
    <p1510:client id="{ABE4DF4C-6C2F-8BC9-353D-B45AACC53BD4}" v="24" dt="2025-09-22T15:42:39.2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yna Sushko" userId="S::iryna.sushko_eleks.com#ext#@cluedin.onmicrosoft.com::e39c89c6-a1ae-4c25-83de-591d7fb07d8b" providerId="AD" clId="Web-{ABE4DF4C-6C2F-8BC9-353D-B45AACC53BD4}"/>
    <pc:docChg chg="modSld">
      <pc:chgData name="Iryna Sushko" userId="S::iryna.sushko_eleks.com#ext#@cluedin.onmicrosoft.com::e39c89c6-a1ae-4c25-83de-591d7fb07d8b" providerId="AD" clId="Web-{ABE4DF4C-6C2F-8BC9-353D-B45AACC53BD4}" dt="2025-09-22T15:42:30.433" v="19"/>
      <pc:docMkLst>
        <pc:docMk/>
      </pc:docMkLst>
      <pc:sldChg chg="modSp">
        <pc:chgData name="Iryna Sushko" userId="S::iryna.sushko_eleks.com#ext#@cluedin.onmicrosoft.com::e39c89c6-a1ae-4c25-83de-591d7fb07d8b" providerId="AD" clId="Web-{ABE4DF4C-6C2F-8BC9-353D-B45AACC53BD4}" dt="2025-09-22T15:42:30.433" v="19"/>
        <pc:sldMkLst>
          <pc:docMk/>
          <pc:sldMk cId="1742796453" sldId="281"/>
        </pc:sldMkLst>
        <pc:graphicFrameChg chg="mod modGraphic">
          <ac:chgData name="Iryna Sushko" userId="S::iryna.sushko_eleks.com#ext#@cluedin.onmicrosoft.com::e39c89c6-a1ae-4c25-83de-591d7fb07d8b" providerId="AD" clId="Web-{ABE4DF4C-6C2F-8BC9-353D-B45AACC53BD4}" dt="2025-09-22T15:42:30.433" v="19"/>
          <ac:graphicFrameMkLst>
            <pc:docMk/>
            <pc:sldMk cId="1742796453" sldId="281"/>
            <ac:graphicFrameMk id="3" creationId="{3B408E02-B14F-E0CD-48E5-CCC1E546057D}"/>
          </ac:graphicFrameMkLst>
        </pc:graphicFrameChg>
      </pc:sldChg>
    </pc:docChg>
  </pc:docChgLst>
  <pc:docChgLst>
    <pc:chgData name="Iryna Sushko" userId="89056467-873f-4b5a-b074-e46cf5427433" providerId="ADAL" clId="{737BEDB9-F1D5-43B5-8625-EF7D51D7A709}"/>
    <pc:docChg chg="undo custSel modSld">
      <pc:chgData name="Iryna Sushko" userId="89056467-873f-4b5a-b074-e46cf5427433" providerId="ADAL" clId="{737BEDB9-F1D5-43B5-8625-EF7D51D7A709}" dt="2025-09-23T09:46:06.684" v="33" actId="20577"/>
      <pc:docMkLst>
        <pc:docMk/>
      </pc:docMkLst>
      <pc:sldChg chg="modSp mod modNotesTx">
        <pc:chgData name="Iryna Sushko" userId="89056467-873f-4b5a-b074-e46cf5427433" providerId="ADAL" clId="{737BEDB9-F1D5-43B5-8625-EF7D51D7A709}" dt="2025-09-23T09:45:47.508" v="31" actId="20577"/>
        <pc:sldMkLst>
          <pc:docMk/>
          <pc:sldMk cId="1742796453" sldId="281"/>
        </pc:sldMkLst>
        <pc:graphicFrameChg chg="mod modGraphic">
          <ac:chgData name="Iryna Sushko" userId="89056467-873f-4b5a-b074-e46cf5427433" providerId="ADAL" clId="{737BEDB9-F1D5-43B5-8625-EF7D51D7A709}" dt="2025-09-23T09:45:32.461" v="30" actId="20577"/>
          <ac:graphicFrameMkLst>
            <pc:docMk/>
            <pc:sldMk cId="1742796453" sldId="281"/>
            <ac:graphicFrameMk id="3" creationId="{3B408E02-B14F-E0CD-48E5-CCC1E546057D}"/>
          </ac:graphicFrameMkLst>
        </pc:graphicFrameChg>
      </pc:sldChg>
      <pc:sldChg chg="modNotesTx">
        <pc:chgData name="Iryna Sushko" userId="89056467-873f-4b5a-b074-e46cf5427433" providerId="ADAL" clId="{737BEDB9-F1D5-43B5-8625-EF7D51D7A709}" dt="2025-09-23T09:45:56.148" v="32" actId="20577"/>
        <pc:sldMkLst>
          <pc:docMk/>
          <pc:sldMk cId="513842360" sldId="3656"/>
        </pc:sldMkLst>
      </pc:sldChg>
      <pc:sldChg chg="modNotesTx">
        <pc:chgData name="Iryna Sushko" userId="89056467-873f-4b5a-b074-e46cf5427433" providerId="ADAL" clId="{737BEDB9-F1D5-43B5-8625-EF7D51D7A709}" dt="2025-09-23T09:46:06.684" v="33" actId="20577"/>
        <pc:sldMkLst>
          <pc:docMk/>
          <pc:sldMk cId="1544154555" sldId="3666"/>
        </pc:sldMkLst>
      </pc:sldChg>
    </pc:docChg>
  </pc:docChgLst>
  <pc:docChgLst>
    <pc:chgData name="Simona Girončikienė" userId="S::sig@cluedin.com::3d6fb704-6a66-4091-ae25-e5ddbe4245e5" providerId="AD" clId="Web-{399DAEC5-BAB8-D54B-D7D6-D9CBBF50D6FD}"/>
    <pc:docChg chg="modSld">
      <pc:chgData name="Simona Girončikienė" userId="S::sig@cluedin.com::3d6fb704-6a66-4091-ae25-e5ddbe4245e5" providerId="AD" clId="Web-{399DAEC5-BAB8-D54B-D7D6-D9CBBF50D6FD}" dt="2025-09-23T06:50:26.677" v="80"/>
      <pc:docMkLst>
        <pc:docMk/>
      </pc:docMkLst>
      <pc:sldChg chg="addSp modSp">
        <pc:chgData name="Simona Girončikienė" userId="S::sig@cluedin.com::3d6fb704-6a66-4091-ae25-e5ddbe4245e5" providerId="AD" clId="Web-{399DAEC5-BAB8-D54B-D7D6-D9CBBF50D6FD}" dt="2025-09-23T06:46:39.154" v="13" actId="1076"/>
        <pc:sldMkLst>
          <pc:docMk/>
          <pc:sldMk cId="3037976708" sldId="257"/>
        </pc:sldMkLst>
        <pc:spChg chg="add mod">
          <ac:chgData name="Simona Girončikienė" userId="S::sig@cluedin.com::3d6fb704-6a66-4091-ae25-e5ddbe4245e5" providerId="AD" clId="Web-{399DAEC5-BAB8-D54B-D7D6-D9CBBF50D6FD}" dt="2025-09-23T06:46:24.966" v="8" actId="1076"/>
          <ac:spMkLst>
            <pc:docMk/>
            <pc:sldMk cId="3037976708" sldId="257"/>
            <ac:spMk id="2" creationId="{54857F3D-3A2E-EB1E-1066-ACF50B660CD0}"/>
          </ac:spMkLst>
        </pc:spChg>
        <pc:spChg chg="add mod">
          <ac:chgData name="Simona Girončikienė" userId="S::sig@cluedin.com::3d6fb704-6a66-4091-ae25-e5ddbe4245e5" providerId="AD" clId="Web-{399DAEC5-BAB8-D54B-D7D6-D9CBBF50D6FD}" dt="2025-09-23T06:46:33.935" v="11" actId="14100"/>
          <ac:spMkLst>
            <pc:docMk/>
            <pc:sldMk cId="3037976708" sldId="257"/>
            <ac:spMk id="3" creationId="{166778D0-680B-05B4-1EA5-0F25303B2303}"/>
          </ac:spMkLst>
        </pc:spChg>
        <pc:spChg chg="add mod">
          <ac:chgData name="Simona Girončikienė" userId="S::sig@cluedin.com::3d6fb704-6a66-4091-ae25-e5ddbe4245e5" providerId="AD" clId="Web-{399DAEC5-BAB8-D54B-D7D6-D9CBBF50D6FD}" dt="2025-09-23T06:46:39.154" v="13" actId="1076"/>
          <ac:spMkLst>
            <pc:docMk/>
            <pc:sldMk cId="3037976708" sldId="257"/>
            <ac:spMk id="4" creationId="{A5D60EA7-8B6A-106C-D33E-54DDA6558738}"/>
          </ac:spMkLst>
        </pc:spChg>
      </pc:sldChg>
      <pc:sldChg chg="modSp">
        <pc:chgData name="Simona Girončikienė" userId="S::sig@cluedin.com::3d6fb704-6a66-4091-ae25-e5ddbe4245e5" providerId="AD" clId="Web-{399DAEC5-BAB8-D54B-D7D6-D9CBBF50D6FD}" dt="2025-09-23T06:50:26.677" v="80"/>
        <pc:sldMkLst>
          <pc:docMk/>
          <pc:sldMk cId="1742796453" sldId="281"/>
        </pc:sldMkLst>
        <pc:graphicFrameChg chg="mod modGraphic">
          <ac:chgData name="Simona Girončikienė" userId="S::sig@cluedin.com::3d6fb704-6a66-4091-ae25-e5ddbe4245e5" providerId="AD" clId="Web-{399DAEC5-BAB8-D54B-D7D6-D9CBBF50D6FD}" dt="2025-09-23T06:50:26.677" v="80"/>
          <ac:graphicFrameMkLst>
            <pc:docMk/>
            <pc:sldMk cId="1742796453" sldId="281"/>
            <ac:graphicFrameMk id="3" creationId="{3B408E02-B14F-E0CD-48E5-CCC1E546057D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D78447-3AC3-458A-A3B0-AFC48D9F0009}" type="datetimeFigureOut">
              <a:rPr lang="en-GB" smtClean="0"/>
              <a:t>06/10/2025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B530DA-85F2-4A2F-9AE7-D3162FDC78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66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1184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530DA-85F2-4A2F-9AE7-D3162FDC788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45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B530DA-85F2-4A2F-9AE7-D3162FDC788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68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1E1362-0C3E-D143-921B-DB90326FF4D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213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45731614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896777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416832603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32317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8648112" y="68857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6013704" y="16903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/>
        </p:nvSpPr>
        <p:spPr>
          <a:xfrm>
            <a:off x="8648112" y="3752603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6197253" y="54333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875143" y="2500677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8867890" y="1037759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2995104"/>
            <a:ext cx="342878" cy="342878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/>
        </p:nvSpPr>
        <p:spPr>
          <a:xfrm>
            <a:off x="6013704" y="323306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6228424" y="356858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7906315" y="5525929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8867890" y="393640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0545781" y="5893752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6013704" y="6269681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8648111" y="-23366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3107" y="2475255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7253" y="55005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862350" y="298239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862350" y="588584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91167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1464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64972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57994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5810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4378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51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0612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0460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138573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64748696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00407685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286147893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42957434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980368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00242614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26B13A9-D6F2-A4EC-5249-4EBDDE615453}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16">
            <a:extLst>
              <a:ext uri="{FF2B5EF4-FFF2-40B4-BE49-F238E27FC236}">
                <a16:creationId xmlns:a16="http://schemas.microsoft.com/office/drawing/2014/main" id="{F50F15AD-973F-379F-38DE-CD0C141D20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40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8170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260511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044338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0109682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26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2823706"/>
            <a:ext cx="105563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3600" spc="-150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42672500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logoBG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6717733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-Slide-blank">
    <p:bg>
      <p:bgPr>
        <a:solidFill>
          <a:srgbClr val="0072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766219"/>
            <a:ext cx="10515600" cy="1325563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divider slide</a:t>
            </a:r>
          </a:p>
        </p:txBody>
      </p:sp>
    </p:spTree>
    <p:extLst>
      <p:ext uri="{BB962C8B-B14F-4D97-AF65-F5344CB8AC3E}">
        <p14:creationId xmlns:p14="http://schemas.microsoft.com/office/powerpoint/2010/main" val="10822674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6846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8748" y="2694746"/>
            <a:ext cx="5753652" cy="157245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30901661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846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8748" y="4989442"/>
            <a:ext cx="4290391" cy="884583"/>
          </a:xfrm>
        </p:spPr>
        <p:txBody>
          <a:bodyPr>
            <a:norm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FontTx/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25699220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9558622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6924216" y="2656304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4289808" y="181495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4289808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4289808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6924216" y="-407726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6924216" y="572033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9558622" y="-1249078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9558622" y="487898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4473357" y="218925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4146597"/>
            <a:ext cx="342878" cy="3428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7143994" y="30054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4962835"/>
            <a:ext cx="342878" cy="34287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9773342" y="215047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4107819"/>
            <a:ext cx="342878" cy="342878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4114800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496791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410781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634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7931675" y="56805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637989" y="31010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7931675" y="3632082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869645" y="68440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8151453" y="917238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4637989" y="3374138"/>
            <a:ext cx="3119606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855499" y="370966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8151453" y="3971283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36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5499" y="261633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9645" y="564158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45913" y="2861872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45913" y="5765328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821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6928780" y="382801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4289807" y="330847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9558624" y="220399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6924216" y="763987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4289808" y="24444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4473357" y="61874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6091"/>
            <a:ext cx="342878" cy="34287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7143994" y="11131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70518"/>
            <a:ext cx="342878" cy="34287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4504528" y="364399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82419" y="5601343"/>
            <a:ext cx="342878" cy="34287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7143994" y="4011821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5969166"/>
            <a:ext cx="342878" cy="342878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4289808" y="6345095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6924215" y="-2261264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59211" y="2550669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3357" y="557592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38454" y="3057807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38454" y="5961263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9778402" y="2553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6293" y="4510523"/>
            <a:ext cx="342878" cy="342878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16553" y="448508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9558624" y="-850612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9558624" y="5257957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2639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9558622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6924216" y="74238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4289808" y="242272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4473357" y="616573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2573917"/>
            <a:ext cx="342878" cy="342878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7143994" y="1091572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3048917"/>
            <a:ext cx="342878" cy="34287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9773342" y="577794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2587767"/>
            <a:ext cx="342878" cy="342878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9558622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6924216" y="3814770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4289808" y="3314656"/>
            <a:ext cx="2460327" cy="2880011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4473357" y="3688957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6151247" y="5646301"/>
            <a:ext cx="342878" cy="34287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7143994" y="416395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8821885" y="6121301"/>
            <a:ext cx="342878" cy="34287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9773342" y="3650178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451233" y="5659012"/>
            <a:ext cx="342878" cy="342878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4289808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6924214" y="-2297689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9556752" y="6387040"/>
            <a:ext cx="2460327" cy="2880011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443" y="2335213"/>
            <a:ext cx="2135188" cy="97155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4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25347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82145" y="609586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73342" y="5646301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9150" y="3306763"/>
            <a:ext cx="2914650" cy="13874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1400"/>
              <a:t>Here’s what we’ll cover today to demonstrate how we can bring value to your business</a:t>
            </a:r>
            <a:endParaRPr lang="en-LT" sz="14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25347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82145" y="3049394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19601" y="2575056"/>
            <a:ext cx="1570653" cy="36830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8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235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627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866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883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07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431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995063"/>
            <a:ext cx="5367889" cy="1708257"/>
          </a:xfrm>
        </p:spPr>
        <p:txBody>
          <a:bodyPr>
            <a:normAutofit/>
          </a:bodyPr>
          <a:lstStyle>
            <a:lvl1pPr algn="l">
              <a:defRPr sz="96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844413"/>
            <a:ext cx="10193338" cy="9631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48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245086" y="640648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4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838200" y="626649"/>
            <a:ext cx="342878" cy="34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19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9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366140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6325096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8988782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413010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366140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6325096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8988782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747286"/>
            <a:ext cx="2205519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49468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4558770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8119819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413010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4558770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8119819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747286"/>
            <a:ext cx="3051764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2098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980683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410288" y="1651190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413010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980683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410288" y="3985466"/>
            <a:ext cx="585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8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747286"/>
            <a:ext cx="4698820" cy="102614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05379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5" y="1496270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3456478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3456478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6131551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5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6131551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8806623" y="3800045"/>
            <a:ext cx="2596816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8806623" y="1511333"/>
            <a:ext cx="2596816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61409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5096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88782" y="2283160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61409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5096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88782" y="4617436"/>
            <a:ext cx="2205519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50050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13737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83103" y="179848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50050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13737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83103" y="4093005"/>
            <a:ext cx="220551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4707018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4340239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4340239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7899074" y="1511333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7899074" y="3800045"/>
            <a:ext cx="3454725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58770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19819" y="2283160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8770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9819" y="4617436"/>
            <a:ext cx="3051764" cy="1155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41731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541731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14138" y="179848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14138" y="4093005"/>
            <a:ext cx="3051764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067693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781404" y="1496270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146071" y="1511333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146071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781404" y="3800045"/>
            <a:ext cx="5207729" cy="218148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280"/>
              </a:lnSpc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0683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0288" y="2305878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0683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288" y="4640154"/>
            <a:ext cx="4698820" cy="113327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0683" y="179848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0683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8928" y="1798485"/>
            <a:ext cx="4710179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8929" y="4093005"/>
            <a:ext cx="4698820" cy="312311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1400" b="1"/>
            </a:lvl1pPr>
            <a:lvl2pPr marL="457200" indent="0">
              <a:lnSpc>
                <a:spcPct val="100000"/>
              </a:lnSpc>
              <a:buFontTx/>
              <a:buNone/>
              <a:defRPr/>
            </a:lvl2pPr>
            <a:lvl3pPr marL="914400" indent="0">
              <a:lnSpc>
                <a:spcPct val="100000"/>
              </a:lnSpc>
              <a:buFontTx/>
              <a:buNone/>
              <a:defRPr/>
            </a:lvl3pPr>
            <a:lvl4pPr marL="1371600" indent="0">
              <a:lnSpc>
                <a:spcPct val="100000"/>
              </a:lnSpc>
              <a:buFontTx/>
              <a:buNone/>
              <a:defRPr/>
            </a:lvl4pPr>
            <a:lvl5pPr marL="1828800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5551496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96313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10515600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6695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0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37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8499231" y="0"/>
            <a:ext cx="369276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208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208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3664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1270" y="995551"/>
            <a:ext cx="6662530" cy="971306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2274579"/>
            <a:ext cx="6662530" cy="367186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609385" y="450326"/>
            <a:ext cx="744415" cy="237503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771" y="0"/>
            <a:ext cx="369277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4859359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1842"/>
            <a:ext cx="4968922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23378" y="1551842"/>
            <a:ext cx="5130421" cy="4625121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2400"/>
              </a:lnSpc>
              <a:buClr>
                <a:schemeClr val="accent1"/>
              </a:buClr>
              <a:defRPr sz="14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0" y="6206957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742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817821" y="3100705"/>
            <a:ext cx="1055635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8255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3600" b="0" i="0" u="none" strike="noStrike" kern="0" cap="none" spc="-1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Trusted data. Powerful connections. </a:t>
            </a:r>
          </a:p>
        </p:txBody>
      </p:sp>
    </p:spTree>
    <p:extLst>
      <p:ext uri="{BB962C8B-B14F-4D97-AF65-F5344CB8AC3E}">
        <p14:creationId xmlns:p14="http://schemas.microsoft.com/office/powerpoint/2010/main" val="334517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3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3" r:id="rId28"/>
    <p:sldLayoutId id="2147483774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6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19418"/>
            <a:ext cx="10515600" cy="4657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1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umentation.cluedin.net/microsoft-integration/copilot-integrati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5" Type="http://schemas.openxmlformats.org/officeDocument/2006/relationships/hyperlink" Target="https://documentation.cluedin.net/preparation/enricher/azure-openai" TargetMode="External"/><Relationship Id="rId4" Type="http://schemas.openxmlformats.org/officeDocument/2006/relationships/hyperlink" Target="https://documentation.cluedin.net/management/ai-agent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11" Type="http://schemas.openxmlformats.org/officeDocument/2006/relationships/hyperlink" Target="https://documentation.cluedin.net/quick-feature-tour" TargetMode="External"/><Relationship Id="rId5" Type="http://schemas.openxmlformats.org/officeDocument/2006/relationships/hyperlink" Target="https://documentation.cluedin.net/training/fundamentals" TargetMode="External"/><Relationship Id="rId10" Type="http://schemas.openxmlformats.org/officeDocument/2006/relationships/hyperlink" Target="https://documentation.cluedin.net/getting-started" TargetMode="External"/><Relationship Id="rId4" Type="http://schemas.openxmlformats.org/officeDocument/2006/relationships/image" Target="../media/image29.svg"/><Relationship Id="rId9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jpeg"/><Relationship Id="rId7" Type="http://schemas.openxmlformats.org/officeDocument/2006/relationships/hyperlink" Target="https://documentation.cluedin.net/release-not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documentation.cluedin.net/key-terms-and-features" TargetMode="External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8748" y="4684642"/>
            <a:ext cx="5264425" cy="88458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GB"/>
              <a:t>Harnessing </a:t>
            </a:r>
            <a:r>
              <a:rPr lang="en-GB" err="1"/>
              <a:t>CluedIn</a:t>
            </a:r>
            <a:r>
              <a:rPr lang="en-GB"/>
              <a:t> AI to enrich, clean, and govern your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8748" y="3498574"/>
            <a:ext cx="7639278" cy="76862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err="1"/>
              <a:t>CluedIn</a:t>
            </a:r>
            <a:r>
              <a:rPr lang="en-US"/>
              <a:t> AI training</a:t>
            </a:r>
            <a:endParaRPr lang="en-US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CFE05E-DA98-7DF0-EBEC-D4D43DB8EC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9443" y="2859569"/>
            <a:ext cx="3658289" cy="242929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LT" sz="4800"/>
              <a:t>A four-level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LT" sz="4800"/>
              <a:t>journey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12FE90-5F9D-5C39-4CAD-ED5B1BF32F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98701" y="1560296"/>
            <a:ext cx="1943876" cy="368300"/>
          </a:xfrm>
        </p:spPr>
        <p:txBody>
          <a:bodyPr>
            <a:normAutofit/>
          </a:bodyPr>
          <a:lstStyle/>
          <a:p>
            <a:r>
              <a:rPr lang="en-LT" sz="1600" b="1"/>
              <a:t>Fundamentals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5DC3E4E-DF39-8FA0-0E12-B0A048D4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98700" y="4526297"/>
            <a:ext cx="2679243" cy="37048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LT" sz="1600" b="1"/>
              <a:t>Microsoft Integration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4D60735-5572-2785-B29F-5BC09442D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64766" y="1833324"/>
            <a:ext cx="1994947" cy="368300"/>
          </a:xfrm>
        </p:spPr>
        <p:txBody>
          <a:bodyPr>
            <a:noAutofit/>
          </a:bodyPr>
          <a:lstStyle/>
          <a:p>
            <a:r>
              <a:rPr lang="en-LT" sz="1600" b="1"/>
              <a:t>AI &amp; Automation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89CF61-7B5E-3058-7CF1-C68243A4EA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64765" y="4711539"/>
            <a:ext cx="2100826" cy="74816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1600" b="1"/>
              <a:t>Data Engineering</a:t>
            </a:r>
            <a:br>
              <a:rPr lang="en-GB" sz="1600" b="1"/>
            </a:br>
            <a:r>
              <a:rPr lang="en-GB" sz="1600" b="1"/>
              <a:t>&amp; Azure Databricks</a:t>
            </a:r>
            <a:endParaRPr lang="en-LT" sz="1600" b="1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CB15C3E6-0E5E-DE7A-9F92-B9B224EEE7BE}"/>
              </a:ext>
            </a:extLst>
          </p:cNvPr>
          <p:cNvSpPr txBox="1">
            <a:spLocks/>
          </p:cNvSpPr>
          <p:nvPr/>
        </p:nvSpPr>
        <p:spPr>
          <a:xfrm>
            <a:off x="4898701" y="1928595"/>
            <a:ext cx="2442168" cy="12670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Learn about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schemaless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ingestion, cleaning, and graph model.</a:t>
            </a:r>
            <a:endParaRPr kumimoji="0" lang="en-LT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F4315D01-A389-4FE3-7763-A39BED2E0093}"/>
              </a:ext>
            </a:extLst>
          </p:cNvPr>
          <p:cNvSpPr txBox="1">
            <a:spLocks/>
          </p:cNvSpPr>
          <p:nvPr/>
        </p:nvSpPr>
        <p:spPr>
          <a:xfrm>
            <a:off x="8161346" y="2225751"/>
            <a:ext cx="2687647" cy="10552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Explore how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CluedIn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uses AI for enrichment, deduplication, and intelligent linking.</a:t>
            </a:r>
            <a:endParaRPr kumimoji="0" lang="en-LT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4EE203B-A426-EED7-F886-AEF535E02C15}"/>
              </a:ext>
            </a:extLst>
          </p:cNvPr>
          <p:cNvSpPr txBox="1">
            <a:spLocks/>
          </p:cNvSpPr>
          <p:nvPr/>
        </p:nvSpPr>
        <p:spPr>
          <a:xfrm>
            <a:off x="4898700" y="5085623"/>
            <a:ext cx="2687647" cy="1154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See how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CluedIn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works natively with Azure, Microsoft Purview, and Microsoft 365.</a:t>
            </a:r>
            <a:endParaRPr kumimoji="0" lang="en-LT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FA3A2B9-1DD5-CC3D-93A8-450E33D3F6C7}"/>
              </a:ext>
            </a:extLst>
          </p:cNvPr>
          <p:cNvSpPr txBox="1">
            <a:spLocks/>
          </p:cNvSpPr>
          <p:nvPr/>
        </p:nvSpPr>
        <p:spPr>
          <a:xfrm>
            <a:off x="8161345" y="5368810"/>
            <a:ext cx="2687647" cy="11549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6"/>
              </a:buClr>
              <a:buFontTx/>
              <a:buNone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6"/>
              </a:buClr>
              <a:buFontTx/>
              <a:buNone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BECEC"/>
              </a:buClr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Integrate </a:t>
            </a:r>
            <a:r>
              <a:rPr kumimoji="0" lang="en-GB" sz="1400" b="0" i="0" u="none" strike="noStrike" kern="1200" cap="none" spc="0" normalizeH="0" baseline="0" noProof="0" err="1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CluedIn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into modern pipelines using Databricks and Azure for advanced analytics.</a:t>
            </a:r>
            <a:endParaRPr kumimoji="0" lang="en-LT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BAD325-3693-E1F0-09C5-25A12780111B}"/>
              </a:ext>
            </a:extLst>
          </p:cNvPr>
          <p:cNvGrpSpPr/>
          <p:nvPr/>
        </p:nvGrpSpPr>
        <p:grpSpPr>
          <a:xfrm>
            <a:off x="925258" y="2562140"/>
            <a:ext cx="528285" cy="502868"/>
            <a:chOff x="925258" y="2060306"/>
            <a:chExt cx="839661" cy="79926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307F96D-9ED3-9068-035C-13B982707A3C}"/>
                </a:ext>
              </a:extLst>
            </p:cNvPr>
            <p:cNvSpPr/>
            <p:nvPr/>
          </p:nvSpPr>
          <p:spPr>
            <a:xfrm>
              <a:off x="925258" y="2178532"/>
              <a:ext cx="681037" cy="6810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LT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314B8D-A037-FE3D-116A-BA34A1DFA423}"/>
                </a:ext>
              </a:extLst>
            </p:cNvPr>
            <p:cNvGrpSpPr/>
            <p:nvPr/>
          </p:nvGrpSpPr>
          <p:grpSpPr>
            <a:xfrm rot="2700000">
              <a:off x="981661" y="2060306"/>
              <a:ext cx="783258" cy="783258"/>
              <a:chOff x="7900737" y="1096903"/>
              <a:chExt cx="914400" cy="914400"/>
            </a:xfrm>
          </p:grpSpPr>
          <p:pic>
            <p:nvPicPr>
              <p:cNvPr id="21" name="Graphic 20" descr="Caret Up with solid fill">
                <a:extLst>
                  <a:ext uri="{FF2B5EF4-FFF2-40B4-BE49-F238E27FC236}">
                    <a16:creationId xmlns:a16="http://schemas.microsoft.com/office/drawing/2014/main" id="{3662D09E-4B18-4F3F-317F-3B5E767A3D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7" y="1096903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C6262C73-BC99-FF48-4595-FD04C9488755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43FCEB8-ED1B-3EC5-8387-9665B2140EDF}"/>
              </a:ext>
            </a:extLst>
          </p:cNvPr>
          <p:cNvSpPr txBox="1"/>
          <p:nvPr/>
        </p:nvSpPr>
        <p:spPr>
          <a:xfrm>
            <a:off x="828869" y="527058"/>
            <a:ext cx="18671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agenda</a:t>
            </a:r>
            <a:endParaRPr kumimoji="0" lang="en-LT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857F3D-3A2E-EB1E-1066-ACF50B660CD0}"/>
              </a:ext>
            </a:extLst>
          </p:cNvPr>
          <p:cNvSpPr/>
          <p:nvPr/>
        </p:nvSpPr>
        <p:spPr>
          <a:xfrm>
            <a:off x="4593314" y="298405"/>
            <a:ext cx="3197202" cy="296807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6778D0-680B-05B4-1EA5-0F25303B2303}"/>
              </a:ext>
            </a:extLst>
          </p:cNvPr>
          <p:cNvSpPr/>
          <p:nvPr/>
        </p:nvSpPr>
        <p:spPr>
          <a:xfrm>
            <a:off x="4593314" y="3271804"/>
            <a:ext cx="3197202" cy="30853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D60EA7-8B6A-106C-D33E-54DDA6558738}"/>
              </a:ext>
            </a:extLst>
          </p:cNvPr>
          <p:cNvSpPr/>
          <p:nvPr/>
        </p:nvSpPr>
        <p:spPr>
          <a:xfrm>
            <a:off x="7907747" y="3543566"/>
            <a:ext cx="3197202" cy="30853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7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8CDB47-5A40-81D3-7088-9BE1563172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8500" y="2902172"/>
            <a:ext cx="2135188" cy="679569"/>
          </a:xfrm>
        </p:spPr>
        <p:txBody>
          <a:bodyPr/>
          <a:lstStyle/>
          <a:p>
            <a:r>
              <a:rPr lang="en-LT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8CBB8-3595-2824-B04A-0B00FE24A1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59211" y="2239400"/>
            <a:ext cx="1570653" cy="679569"/>
          </a:xfrm>
        </p:spPr>
        <p:txBody>
          <a:bodyPr>
            <a:normAutofit/>
          </a:bodyPr>
          <a:lstStyle/>
          <a:p>
            <a:r>
              <a:rPr lang="en-LT"/>
              <a:t>Meet your team</a:t>
            </a:r>
          </a:p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E6283-4649-DDFC-82F3-A020BF3A6E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73357" y="5264652"/>
            <a:ext cx="1756846" cy="679569"/>
          </a:xfrm>
        </p:spPr>
        <p:txBody>
          <a:bodyPr>
            <a:normAutofit fontScale="92500"/>
          </a:bodyPr>
          <a:lstStyle/>
          <a:p>
            <a:r>
              <a:rPr lang="en-LT"/>
              <a:t>Prepare for training session</a:t>
            </a:r>
          </a:p>
          <a:p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91CDC-7F0A-E64C-1DD3-FFC9A3277C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38454" y="2746537"/>
            <a:ext cx="1570653" cy="679569"/>
          </a:xfrm>
        </p:spPr>
        <p:txBody>
          <a:bodyPr>
            <a:normAutofit fontScale="77500" lnSpcReduction="20000"/>
          </a:bodyPr>
          <a:lstStyle/>
          <a:p>
            <a:r>
              <a:rPr lang="en-US" sz="2100"/>
              <a:t>Target audience and goals</a:t>
            </a:r>
            <a:endParaRPr lang="en-LT" sz="2100"/>
          </a:p>
          <a:p>
            <a:endParaRPr lang="en-LT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C00500-344D-A89E-AEB9-2023702BE6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38454" y="5649994"/>
            <a:ext cx="1725767" cy="679569"/>
          </a:xfrm>
        </p:spPr>
        <p:txBody>
          <a:bodyPr>
            <a:normAutofit/>
          </a:bodyPr>
          <a:lstStyle/>
          <a:p>
            <a:r>
              <a:rPr lang="en-LT"/>
              <a:t>Key</a:t>
            </a:r>
            <a:br>
              <a:rPr lang="en-LT"/>
            </a:br>
            <a:r>
              <a:rPr lang="en-GB"/>
              <a:t>r</a:t>
            </a:r>
            <a:r>
              <a:rPr lang="en-LT"/>
              <a:t>esources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809BD7-5C6A-9BB9-ECA3-AF001C6ED04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16553" y="4196687"/>
            <a:ext cx="1570653" cy="656699"/>
          </a:xfrm>
        </p:spPr>
        <p:txBody>
          <a:bodyPr>
            <a:normAutofit/>
          </a:bodyPr>
          <a:lstStyle/>
          <a:p>
            <a:r>
              <a:rPr lang="en-LT"/>
              <a:t>Training plan </a:t>
            </a:r>
            <a:r>
              <a:rPr lang="en-US"/>
              <a:t>overview</a:t>
            </a:r>
            <a:endParaRPr lang="en-LT"/>
          </a:p>
          <a:p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361923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CA1C5-B323-6BDC-D630-16F46D697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1C7CD-6E6A-C314-402C-C35DBF038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01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35899-331A-9B8B-7250-C8E6B9EFCA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Meet your team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00730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110236-75F5-85CB-1600-BC6C77D01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6B3EAA8-30B9-F62F-18C7-F76DED796A01}"/>
              </a:ext>
            </a:extLst>
          </p:cNvPr>
          <p:cNvSpPr/>
          <p:nvPr/>
        </p:nvSpPr>
        <p:spPr>
          <a:xfrm>
            <a:off x="1185590" y="2701133"/>
            <a:ext cx="4658146" cy="2339614"/>
          </a:xfrm>
          <a:prstGeom prst="roundRect">
            <a:avLst>
              <a:gd name="adj" fmla="val 4159"/>
            </a:avLst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55A9E-270B-48E7-4765-87A963B2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176963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1BD50-5C7E-3969-26D2-8EBDCEF0D81B}"/>
              </a:ext>
            </a:extLst>
          </p:cNvPr>
          <p:cNvSpPr txBox="1"/>
          <p:nvPr/>
        </p:nvSpPr>
        <p:spPr>
          <a:xfrm>
            <a:off x="2853045" y="3875993"/>
            <a:ext cx="2503125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AI Customer Success Manager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439538-4DAE-CE9F-71DE-66BF2C8C799A}"/>
              </a:ext>
            </a:extLst>
          </p:cNvPr>
          <p:cNvSpPr txBox="1"/>
          <p:nvPr/>
        </p:nvSpPr>
        <p:spPr>
          <a:xfrm>
            <a:off x="2853045" y="3562337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rPr>
              <a:t>Jocelyn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362175D-7EB3-5838-BEF8-04E4C5513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327" y="3283207"/>
            <a:ext cx="1175465" cy="1175465"/>
          </a:xfrm>
          <a:prstGeom prst="rect">
            <a:avLst/>
          </a:prstGeom>
        </p:spPr>
      </p:pic>
      <p:sp>
        <p:nvSpPr>
          <p:cNvPr id="20" name="Rectangle: Rounded Corners 11">
            <a:extLst>
              <a:ext uri="{FF2B5EF4-FFF2-40B4-BE49-F238E27FC236}">
                <a16:creationId xmlns:a16="http://schemas.microsoft.com/office/drawing/2014/main" id="{F06BC1DA-658B-B413-9ABB-80907EAE5293}"/>
              </a:ext>
            </a:extLst>
          </p:cNvPr>
          <p:cNvSpPr/>
          <p:nvPr/>
        </p:nvSpPr>
        <p:spPr>
          <a:xfrm>
            <a:off x="6090650" y="2701133"/>
            <a:ext cx="4658146" cy="2339614"/>
          </a:xfrm>
          <a:prstGeom prst="roundRect">
            <a:avLst>
              <a:gd name="adj" fmla="val 4159"/>
            </a:avLst>
          </a:prstGeom>
          <a:solidFill>
            <a:schemeClr val="bg1"/>
          </a:solidFill>
          <a:ln>
            <a:noFill/>
          </a:ln>
          <a:effectLst>
            <a:outerShdw blurRad="381000" sx="102000" sy="102000" algn="ctr" rotWithShape="0">
              <a:schemeClr val="accent3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2485DA-0954-0B14-3FD8-18AA737DB39E}"/>
              </a:ext>
            </a:extLst>
          </p:cNvPr>
          <p:cNvSpPr txBox="1"/>
          <p:nvPr/>
        </p:nvSpPr>
        <p:spPr>
          <a:xfrm>
            <a:off x="7758105" y="3875993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AI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CluedIn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 Trainer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FFD150-106E-23EC-CFAE-2A505B756FBF}"/>
              </a:ext>
            </a:extLst>
          </p:cNvPr>
          <p:cNvSpPr txBox="1"/>
          <p:nvPr/>
        </p:nvSpPr>
        <p:spPr>
          <a:xfrm>
            <a:off x="7758105" y="3562337"/>
            <a:ext cx="2503125" cy="350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37373A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rPr>
              <a:t>Matthew</a:t>
            </a:r>
          </a:p>
        </p:txBody>
      </p:sp>
      <p:pic>
        <p:nvPicPr>
          <p:cNvPr id="30" name="Picture 29" descr="A person smiling in a blue shirt&#10;&#10;AI-generated content may be incorrect.">
            <a:extLst>
              <a:ext uri="{FF2B5EF4-FFF2-40B4-BE49-F238E27FC236}">
                <a16:creationId xmlns:a16="http://schemas.microsoft.com/office/drawing/2014/main" id="{20618FD6-5080-7B9A-D95F-A1186AF24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387" y="3283207"/>
            <a:ext cx="1175465" cy="117546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5FDBDAC2-7364-EC4A-6C96-E45FAF0DAB9D}"/>
              </a:ext>
            </a:extLst>
          </p:cNvPr>
          <p:cNvSpPr txBox="1"/>
          <p:nvPr/>
        </p:nvSpPr>
        <p:spPr>
          <a:xfrm>
            <a:off x="1130250" y="999023"/>
            <a:ext cx="68545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LT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Meet your CluedIn Team!</a:t>
            </a:r>
          </a:p>
        </p:txBody>
      </p:sp>
      <p:sp>
        <p:nvSpPr>
          <p:cNvPr id="33" name="Rectangular Callout 32">
            <a:extLst>
              <a:ext uri="{FF2B5EF4-FFF2-40B4-BE49-F238E27FC236}">
                <a16:creationId xmlns:a16="http://schemas.microsoft.com/office/drawing/2014/main" id="{D1CB159C-9B75-3211-7C80-5123284776C6}"/>
              </a:ext>
            </a:extLst>
          </p:cNvPr>
          <p:cNvSpPr/>
          <p:nvPr/>
        </p:nvSpPr>
        <p:spPr>
          <a:xfrm rot="466491">
            <a:off x="8800165" y="1776540"/>
            <a:ext cx="2262571" cy="1302292"/>
          </a:xfrm>
          <a:prstGeom prst="wedgeRectCallout">
            <a:avLst>
              <a:gd name="adj1" fmla="val -20218"/>
              <a:gd name="adj2" fmla="val 70332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L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B9C6E06-69A6-B45F-F221-0E851DDF0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945">
            <a:off x="8801150" y="1915712"/>
            <a:ext cx="22606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34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DE4F-677E-ED5E-98F7-A75D60C16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/>
              <a:t>02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E2F84-7CD3-4F2E-0651-ED6FE39F04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Target audience and goals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8369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B1FFDE-A911-2F66-44B1-764BEDBA2323}"/>
              </a:ext>
            </a:extLst>
          </p:cNvPr>
          <p:cNvSpPr/>
          <p:nvPr/>
        </p:nvSpPr>
        <p:spPr>
          <a:xfrm>
            <a:off x="5424707" y="2365200"/>
            <a:ext cx="1626118" cy="268070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BC8DF06-B918-C48B-4F44-B69463710B1A}"/>
              </a:ext>
            </a:extLst>
          </p:cNvPr>
          <p:cNvSpPr/>
          <p:nvPr/>
        </p:nvSpPr>
        <p:spPr>
          <a:xfrm>
            <a:off x="5424707" y="3220347"/>
            <a:ext cx="1626118" cy="268070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CF4F7A-9E2B-CB89-FC74-E0CF73C9953D}"/>
              </a:ext>
            </a:extLst>
          </p:cNvPr>
          <p:cNvSpPr/>
          <p:nvPr/>
        </p:nvSpPr>
        <p:spPr>
          <a:xfrm>
            <a:off x="-1" y="0"/>
            <a:ext cx="623776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9834D0-2659-BD29-05F4-028FA12B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779" y="687485"/>
            <a:ext cx="4359073" cy="8208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1">
                <a:solidFill>
                  <a:schemeClr val="bg1"/>
                </a:solidFill>
              </a:rPr>
              <a:t>Who is this training designed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E12A2-0372-2D9B-C88F-AB1DACF87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5348" y="2289897"/>
            <a:ext cx="4031659" cy="305421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000" b="1"/>
              <a:t>Customer Success Manager</a:t>
            </a:r>
            <a:br>
              <a:rPr lang="en-GB" sz="1000"/>
            </a:br>
            <a:r>
              <a:rPr lang="en-GB" sz="1000"/>
              <a:t>Your main point of contact—here to ensure that you gain long-term value from CluedIn and receive full support with every new release</a:t>
            </a:r>
            <a:r>
              <a:rPr lang="en-US" sz="1000"/>
              <a:t>.</a:t>
            </a:r>
            <a:endParaRPr lang="en-GB" sz="1000" b="1"/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GB" sz="1000" b="1"/>
              <a:t>CluedIn Trainer</a:t>
            </a:r>
            <a:br>
              <a:rPr lang="en-GB" sz="1000"/>
            </a:br>
            <a:r>
              <a:rPr lang="en-GB" sz="1000"/>
              <a:t>Your dedicated </a:t>
            </a:r>
            <a:r>
              <a:rPr lang="en-GB" sz="1000" err="1"/>
              <a:t>CluedIn</a:t>
            </a:r>
            <a:r>
              <a:rPr lang="en-GB" sz="1000"/>
              <a:t> expert—here to guide you through the practical part of the training, ensuring you gain a clear, hands-on understanding of </a:t>
            </a:r>
            <a:r>
              <a:rPr lang="en-GB" sz="1000" err="1"/>
              <a:t>CluedIn’s</a:t>
            </a:r>
            <a:r>
              <a:rPr lang="en-GB" sz="1000"/>
              <a:t> AI features and capabilities</a:t>
            </a:r>
            <a:r>
              <a:rPr lang="en-US" sz="1000"/>
              <a:t>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0099B0-41E1-5BAA-9BD8-2479356FED2A}"/>
              </a:ext>
            </a:extLst>
          </p:cNvPr>
          <p:cNvSpPr txBox="1">
            <a:spLocks/>
          </p:cNvSpPr>
          <p:nvPr/>
        </p:nvSpPr>
        <p:spPr>
          <a:xfrm>
            <a:off x="1105137" y="2362715"/>
            <a:ext cx="3745159" cy="384424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2" rtl="0" eaLnBrk="1" latinLnBrk="0" hangingPunct="1">
              <a:lnSpc>
                <a:spcPts val="2800"/>
              </a:lnSpc>
              <a:spcBef>
                <a:spcPts val="999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2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3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4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5" indent="-228600" algn="l" defTabSz="914402" rtl="0" eaLnBrk="1" latinLnBrk="0" hangingPunct="1">
              <a:lnSpc>
                <a:spcPts val="28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399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7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8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9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8" indent="-228600" algn="l" defTabSz="91440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Extrabold"/>
              </a:rPr>
              <a:t>Data Analyst / BA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"/>
              </a:rPr>
            </a:b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Understands how your data works and what’s needed to meet the business objectives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, can provide requirements such as business rules.</a:t>
            </a: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Extrabold"/>
              </a:rPr>
              <a:t>Business User / Data Steward</a:t>
            </a:r>
            <a:b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 Extrabold"/>
              </a:rPr>
            </a:b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2677C0">
                    <a:lumMod val="20000"/>
                    <a:lumOff val="80000"/>
                  </a:srgbClr>
                </a:solidFill>
                <a:effectLst/>
                <a:uLnTx/>
                <a:uFillTx/>
                <a:latin typeface="Open Sans"/>
              </a:rPr>
              <a:t>Responsible for leveraging CluedIn to continuously uplift your data quality.</a:t>
            </a: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Open Sans Extrabold"/>
              </a:rPr>
            </a:br>
            <a:r>
              <a:rPr lang="en-GB" sz="1100" b="1">
                <a:solidFill>
                  <a:srgbClr val="FFFFFF"/>
                </a:solidFill>
                <a:latin typeface="Open Sans Extrabold"/>
              </a:rPr>
              <a:t>Data Architect &amp; Data Engineer</a:t>
            </a:r>
            <a:br>
              <a:rPr lang="en-GB" sz="120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05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your data and what needs to be brought together to support the business objectives. </a:t>
            </a: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r>
              <a:rPr lang="en-GB" sz="1100" b="1">
                <a:solidFill>
                  <a:srgbClr val="FFFFFF"/>
                </a:solidFill>
                <a:latin typeface="Open Sans Extrabold"/>
              </a:rPr>
              <a:t>Product Owner</a:t>
            </a:r>
            <a:br>
              <a:rPr lang="en-GB" sz="120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05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business objectives, becomes familiar with </a:t>
            </a:r>
            <a:r>
              <a:rPr lang="en-US" sz="1050" err="1">
                <a:solidFill>
                  <a:srgbClr val="2677C0">
                    <a:lumMod val="20000"/>
                    <a:lumOff val="80000"/>
                  </a:srgbClr>
                </a:solidFill>
              </a:rPr>
              <a:t>CluedIn</a:t>
            </a:r>
            <a:r>
              <a:rPr lang="en-US" sz="1050">
                <a:solidFill>
                  <a:srgbClr val="2677C0">
                    <a:lumMod val="20000"/>
                    <a:lumOff val="80000"/>
                  </a:srgbClr>
                </a:solidFill>
              </a:rPr>
              <a:t> functionality, and makes day-to-day decisions. </a:t>
            </a:r>
          </a:p>
          <a:p>
            <a:pPr marL="0" lv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r>
              <a:rPr lang="en-GB" sz="1100" b="1">
                <a:solidFill>
                  <a:srgbClr val="FFFFFF"/>
                </a:solidFill>
                <a:latin typeface="Open Sans Extrabold"/>
              </a:rPr>
              <a:t>Project/Delivery Manager</a:t>
            </a:r>
            <a:br>
              <a:rPr lang="en-GB" sz="1400">
                <a:solidFill>
                  <a:srgbClr val="FFFFFF">
                    <a:lumMod val="50000"/>
                  </a:srgbClr>
                </a:solidFill>
              </a:rPr>
            </a:br>
            <a:r>
              <a:rPr lang="en-US" sz="1100">
                <a:solidFill>
                  <a:srgbClr val="2677C0">
                    <a:lumMod val="20000"/>
                    <a:lumOff val="80000"/>
                  </a:srgbClr>
                </a:solidFill>
              </a:rPr>
              <a:t>Understands business </a:t>
            </a:r>
            <a:r>
              <a:rPr lang="en-GB" sz="1100">
                <a:solidFill>
                  <a:srgbClr val="2677C0">
                    <a:lumMod val="20000"/>
                    <a:lumOff val="80000"/>
                  </a:srgbClr>
                </a:solidFill>
              </a:rPr>
              <a:t>milestones and deadlines, is able to monitor risks/issues and act upon escalations.</a:t>
            </a:r>
            <a:endParaRPr lang="en-GB" sz="1100" b="1">
              <a:solidFill>
                <a:srgbClr val="FFFFFF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64CFBA"/>
              </a:buClr>
              <a:buNone/>
              <a:defRPr/>
            </a:pPr>
            <a:endParaRPr lang="en-US" sz="1050">
              <a:solidFill>
                <a:srgbClr val="2677C0">
                  <a:lumMod val="20000"/>
                  <a:lumOff val="80000"/>
                </a:srgbClr>
              </a:solidFill>
            </a:endParaRP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050" b="0" i="0" u="none" strike="noStrike" kern="1200" cap="none" spc="0" normalizeH="0" baseline="0" noProof="0">
              <a:ln>
                <a:noFill/>
              </a:ln>
              <a:solidFill>
                <a:srgbClr val="2677C0">
                  <a:lumMod val="20000"/>
                  <a:lumOff val="80000"/>
                </a:srgbClr>
              </a:solidFill>
              <a:effectLst/>
              <a:uLnTx/>
              <a:uFillTx/>
              <a:latin typeface="Open Sans"/>
            </a:endParaRPr>
          </a:p>
          <a:p>
            <a:pPr marL="0" marR="0" lvl="0" indent="0" algn="l" defTabSz="914402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srgbClr val="2677C0">
                  <a:lumMod val="20000"/>
                  <a:lumOff val="80000"/>
                </a:srgbClr>
              </a:solidFill>
              <a:effectLst/>
              <a:uLnTx/>
              <a:uFillTx/>
              <a:latin typeface="Open Sans Extrabold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27FA007A-B332-81B3-403E-678C10E84BBD}"/>
              </a:ext>
            </a:extLst>
          </p:cNvPr>
          <p:cNvSpPr/>
          <p:nvPr/>
        </p:nvSpPr>
        <p:spPr>
          <a:xfrm>
            <a:off x="-1" y="2435297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9D79323-60F8-F29B-EC88-3AF9ED28D56E}"/>
              </a:ext>
            </a:extLst>
          </p:cNvPr>
          <p:cNvSpPr/>
          <p:nvPr/>
        </p:nvSpPr>
        <p:spPr>
          <a:xfrm>
            <a:off x="-1" y="3172408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0E0925-FA80-F884-BB65-2936B617F669}"/>
              </a:ext>
            </a:extLst>
          </p:cNvPr>
          <p:cNvSpPr txBox="1"/>
          <p:nvPr/>
        </p:nvSpPr>
        <p:spPr>
          <a:xfrm>
            <a:off x="6867934" y="1766230"/>
            <a:ext cx="4359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>
                <a:ln>
                  <a:noFill/>
                </a:ln>
                <a:solidFill>
                  <a:srgbClr val="37373A">
                    <a:lumMod val="50000"/>
                  </a:srgbClr>
                </a:solidFill>
                <a:effectLst/>
                <a:uLnTx/>
                <a:uFillTx/>
                <a:latin typeface="Open Sans"/>
              </a:rPr>
              <a:t>Who we bring to help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37373A">
                  <a:lumMod val="50000"/>
                </a:srgbClr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D944F07-6E0A-1FFA-3CAB-38F2CE96E10E}"/>
              </a:ext>
            </a:extLst>
          </p:cNvPr>
          <p:cNvSpPr/>
          <p:nvPr/>
        </p:nvSpPr>
        <p:spPr>
          <a:xfrm>
            <a:off x="-1" y="4180074"/>
            <a:ext cx="936316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831BD76D-4B3F-608F-D89B-5AAFB08F43B1}"/>
              </a:ext>
            </a:extLst>
          </p:cNvPr>
          <p:cNvSpPr/>
          <p:nvPr/>
        </p:nvSpPr>
        <p:spPr>
          <a:xfrm>
            <a:off x="0" y="4840533"/>
            <a:ext cx="960614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23" name="Slide Number Placeholder 8">
            <a:extLst>
              <a:ext uri="{FF2B5EF4-FFF2-40B4-BE49-F238E27FC236}">
                <a16:creationId xmlns:a16="http://schemas.microsoft.com/office/drawing/2014/main" id="{1D5EE083-62E1-FBF4-B3E9-5F824719CBDA}"/>
              </a:ext>
            </a:extLst>
          </p:cNvPr>
          <p:cNvSpPr txBox="1">
            <a:spLocks/>
          </p:cNvSpPr>
          <p:nvPr/>
        </p:nvSpPr>
        <p:spPr>
          <a:xfrm>
            <a:off x="8610600" y="617696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BD53AE-7240-4391-874D-1B91F412B7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A8CDED"/>
                </a:solidFill>
                <a:effectLst/>
                <a:uLnTx/>
                <a:uFillTx/>
                <a:latin typeface="Open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A8CDED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" name="Rectangle: Rounded Corners 2">
            <a:extLst>
              <a:ext uri="{FF2B5EF4-FFF2-40B4-BE49-F238E27FC236}">
                <a16:creationId xmlns:a16="http://schemas.microsoft.com/office/drawing/2014/main" id="{F244BEA2-8A89-1181-BA0B-7822BF7C0770}"/>
              </a:ext>
            </a:extLst>
          </p:cNvPr>
          <p:cNvSpPr/>
          <p:nvPr/>
        </p:nvSpPr>
        <p:spPr>
          <a:xfrm>
            <a:off x="6867934" y="5129983"/>
            <a:ext cx="4359073" cy="862850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Extrabold"/>
              </a:rPr>
              <a:t>	Multiple roles can be covered by the same 	person.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</a:rPr>
              <a:t>These </a:t>
            </a:r>
            <a:r>
              <a:rPr lang="en-US" sz="1100">
                <a:solidFill>
                  <a:schemeClr val="tx2"/>
                </a:solidFill>
                <a:latin typeface="Open Sans"/>
              </a:rPr>
              <a:t>are just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"/>
              </a:rPr>
              <a:t>our recommendations.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F6EE9A9-0DF1-A907-F7E7-A01193F37C45}"/>
              </a:ext>
            </a:extLst>
          </p:cNvPr>
          <p:cNvSpPr/>
          <p:nvPr/>
        </p:nvSpPr>
        <p:spPr>
          <a:xfrm>
            <a:off x="0" y="5561408"/>
            <a:ext cx="960614" cy="270554"/>
          </a:xfrm>
          <a:prstGeom prst="rightArrow">
            <a:avLst>
              <a:gd name="adj1" fmla="val 100000"/>
              <a:gd name="adj2" fmla="val 3990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pic>
        <p:nvPicPr>
          <p:cNvPr id="8" name="Graphic 7" descr="Information with solid fill">
            <a:extLst>
              <a:ext uri="{FF2B5EF4-FFF2-40B4-BE49-F238E27FC236}">
                <a16:creationId xmlns:a16="http://schemas.microsoft.com/office/drawing/2014/main" id="{6D4924E6-DDA0-A134-B6CA-F8F81D5D09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7066" y="5344291"/>
            <a:ext cx="434233" cy="43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42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972F4A62-C835-A963-6512-A47691EE95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6229184" cy="685800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DBF767-DE87-B8DF-E18C-FB5D2F1C5164}"/>
              </a:ext>
            </a:extLst>
          </p:cNvPr>
          <p:cNvSpPr/>
          <p:nvPr/>
        </p:nvSpPr>
        <p:spPr>
          <a:xfrm rot="10800000">
            <a:off x="0" y="-3669"/>
            <a:ext cx="6229184" cy="428289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5EF08D-9F85-01F4-220F-A2F7F8EB6B72}"/>
              </a:ext>
            </a:extLst>
          </p:cNvPr>
          <p:cNvSpPr txBox="1"/>
          <p:nvPr/>
        </p:nvSpPr>
        <p:spPr>
          <a:xfrm>
            <a:off x="6701225" y="1635369"/>
            <a:ext cx="4888660" cy="1822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80"/>
              </a:lnSpc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This training plan is designed to give </a:t>
            </a:r>
            <a:b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you a comprehensive overview of </a:t>
            </a:r>
            <a:r>
              <a:rPr lang="en-GB" sz="1400" err="1">
                <a:latin typeface="Arial" panose="020B0604020202020204" pitchFamily="34" charset="0"/>
                <a:cs typeface="Arial" panose="020B0604020202020204" pitchFamily="34" charset="0"/>
              </a:rPr>
              <a:t>CluedIn’s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core AI features and the business benefits they deliver.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</a:pP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680"/>
              </a:lnSpc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GB" sz="1400" err="1"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Trainer will guide you through a structured learning path, helping you build the skills to independently apply </a:t>
            </a:r>
            <a:r>
              <a:rPr lang="en-GB" sz="1400" err="1">
                <a:latin typeface="Arial" panose="020B0604020202020204" pitchFamily="34" charset="0"/>
                <a:cs typeface="Arial" panose="020B0604020202020204" pitchFamily="34" charset="0"/>
              </a:rPr>
              <a:t>CluedIn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AI capabilities to your own data challenges.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16722D6-D177-38A5-7510-70EB25823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86" y="785344"/>
            <a:ext cx="4556612" cy="1712196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en-US" sz="4800">
                <a:solidFill>
                  <a:schemeClr val="bg1"/>
                </a:solidFill>
              </a:rPr>
              <a:t>Training</a:t>
            </a:r>
            <a:br>
              <a:rPr lang="en-US" sz="4800">
                <a:solidFill>
                  <a:schemeClr val="bg1"/>
                </a:solidFill>
              </a:rPr>
            </a:br>
            <a:r>
              <a:rPr lang="en-US" sz="4800">
                <a:solidFill>
                  <a:schemeClr val="bg1"/>
                </a:solidFill>
              </a:rPr>
              <a:t>Goal</a:t>
            </a:r>
          </a:p>
        </p:txBody>
      </p:sp>
      <p:sp>
        <p:nvSpPr>
          <p:cNvPr id="11" name="Rectangle: Rounded Corners 2">
            <a:extLst>
              <a:ext uri="{FF2B5EF4-FFF2-40B4-BE49-F238E27FC236}">
                <a16:creationId xmlns:a16="http://schemas.microsoft.com/office/drawing/2014/main" id="{28D4B812-07BB-E851-24C9-D5A2A055572B}"/>
              </a:ext>
            </a:extLst>
          </p:cNvPr>
          <p:cNvSpPr/>
          <p:nvPr/>
        </p:nvSpPr>
        <p:spPr>
          <a:xfrm>
            <a:off x="6789761" y="4075541"/>
            <a:ext cx="4633415" cy="2188781"/>
          </a:xfrm>
          <a:prstGeom prst="roundRect">
            <a:avLst>
              <a:gd name="adj" fmla="val 7345"/>
            </a:avLst>
          </a:prstGeom>
          <a:solidFill>
            <a:srgbClr val="ACB3F1">
              <a:alpha val="3372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pen Sans Extrabold"/>
              </a:rPr>
              <a:t>	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pen Sans"/>
              <a:cs typeface="Arial"/>
            </a:endParaRPr>
          </a:p>
        </p:txBody>
      </p:sp>
      <p:pic>
        <p:nvPicPr>
          <p:cNvPr id="12" name="Graphic 11" descr="Information with solid fill">
            <a:extLst>
              <a:ext uri="{FF2B5EF4-FFF2-40B4-BE49-F238E27FC236}">
                <a16:creationId xmlns:a16="http://schemas.microsoft.com/office/drawing/2014/main" id="{38F5148F-FE6C-0846-6BE8-C1973DA17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59300" y="4388416"/>
            <a:ext cx="367439" cy="3674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340B1-CAD3-24D3-80CA-328C30CFDBF3}"/>
              </a:ext>
            </a:extLst>
          </p:cNvPr>
          <p:cNvSpPr txBox="1"/>
          <p:nvPr/>
        </p:nvSpPr>
        <p:spPr>
          <a:xfrm>
            <a:off x="7103183" y="4816353"/>
            <a:ext cx="4190339" cy="848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40"/>
              </a:lnSpc>
            </a:pPr>
            <a:r>
              <a:rPr lang="en-US" sz="1200" b="1">
                <a:solidFill>
                  <a:schemeClr val="tx2"/>
                </a:solidFill>
              </a:rPr>
              <a:t>Note: </a:t>
            </a:r>
            <a:r>
              <a:rPr lang="en-GB" sz="1200">
                <a:solidFill>
                  <a:schemeClr val="tx2"/>
                </a:solidFill>
              </a:rPr>
              <a:t>This training is intended to build a solid understanding of the </a:t>
            </a:r>
            <a:r>
              <a:rPr lang="en-GB" sz="1200" err="1">
                <a:solidFill>
                  <a:schemeClr val="tx2"/>
                </a:solidFill>
              </a:rPr>
              <a:t>CluedIn’s</a:t>
            </a:r>
            <a:r>
              <a:rPr lang="en-GB" sz="1200">
                <a:solidFill>
                  <a:schemeClr val="tx2"/>
                </a:solidFill>
              </a:rPr>
              <a:t> AI capabilities. For a full overview of </a:t>
            </a:r>
            <a:r>
              <a:rPr lang="en-GB" sz="1200" err="1">
                <a:solidFill>
                  <a:schemeClr val="tx2"/>
                </a:solidFill>
              </a:rPr>
              <a:t>CluedIn</a:t>
            </a:r>
            <a:r>
              <a:rPr lang="en-GB" sz="1200">
                <a:solidFill>
                  <a:schemeClr val="tx2"/>
                </a:solidFill>
              </a:rPr>
              <a:t> features, refer to the </a:t>
            </a:r>
            <a:r>
              <a:rPr lang="en-GB" sz="1200" err="1">
                <a:solidFill>
                  <a:schemeClr val="tx2"/>
                </a:solidFill>
              </a:rPr>
              <a:t>CluedIn</a:t>
            </a:r>
            <a:r>
              <a:rPr lang="en-GB" sz="1200">
                <a:solidFill>
                  <a:schemeClr val="tx2"/>
                </a:solidFill>
              </a:rPr>
              <a:t> Fundamentals training.</a:t>
            </a:r>
            <a:endParaRPr lang="en-US" sz="1200">
              <a:solidFill>
                <a:schemeClr val="tx2"/>
              </a:solidFill>
            </a:endParaRP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id="{7DB6AB27-6585-402A-CB22-D34CAEB4C95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4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1C78ED-F701-5370-642D-BC52827A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/>
              <a:t>03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C3E4C-7443-58AB-87BB-E6A1A028E5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/>
              <a:t>Training </a:t>
            </a:r>
            <a:r>
              <a:rPr lang="en-US"/>
              <a:t>plan</a:t>
            </a:r>
            <a:r>
              <a:rPr lang="en-LT"/>
              <a:t> overview</a:t>
            </a:r>
          </a:p>
        </p:txBody>
      </p:sp>
    </p:spTree>
    <p:extLst>
      <p:ext uri="{BB962C8B-B14F-4D97-AF65-F5344CB8AC3E}">
        <p14:creationId xmlns:p14="http://schemas.microsoft.com/office/powerpoint/2010/main" val="3664900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B408E02-B14F-E0CD-48E5-CCC1E5460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460596"/>
              </p:ext>
            </p:extLst>
          </p:nvPr>
        </p:nvGraphicFramePr>
        <p:xfrm>
          <a:off x="5328" y="-5328"/>
          <a:ext cx="12213285" cy="6873020"/>
        </p:xfrm>
        <a:graphic>
          <a:graphicData uri="http://schemas.openxmlformats.org/drawingml/2006/table">
            <a:tbl>
              <a:tblPr/>
              <a:tblGrid>
                <a:gridCol w="1705173">
                  <a:extLst>
                    <a:ext uri="{9D8B030D-6E8A-4147-A177-3AD203B41FA5}">
                      <a16:colId xmlns:a16="http://schemas.microsoft.com/office/drawing/2014/main" val="561790247"/>
                    </a:ext>
                  </a:extLst>
                </a:gridCol>
                <a:gridCol w="5797594">
                  <a:extLst>
                    <a:ext uri="{9D8B030D-6E8A-4147-A177-3AD203B41FA5}">
                      <a16:colId xmlns:a16="http://schemas.microsoft.com/office/drawing/2014/main" val="2420230740"/>
                    </a:ext>
                  </a:extLst>
                </a:gridCol>
                <a:gridCol w="2449016">
                  <a:extLst>
                    <a:ext uri="{9D8B030D-6E8A-4147-A177-3AD203B41FA5}">
                      <a16:colId xmlns:a16="http://schemas.microsoft.com/office/drawing/2014/main" val="3852162383"/>
                    </a:ext>
                  </a:extLst>
                </a:gridCol>
                <a:gridCol w="1150993">
                  <a:extLst>
                    <a:ext uri="{9D8B030D-6E8A-4147-A177-3AD203B41FA5}">
                      <a16:colId xmlns:a16="http://schemas.microsoft.com/office/drawing/2014/main" val="1175758198"/>
                    </a:ext>
                  </a:extLst>
                </a:gridCol>
                <a:gridCol w="1110509">
                  <a:extLst>
                    <a:ext uri="{9D8B030D-6E8A-4147-A177-3AD203B41FA5}">
                      <a16:colId xmlns:a16="http://schemas.microsoft.com/office/drawing/2014/main" val="3900040446"/>
                    </a:ext>
                  </a:extLst>
                </a:gridCol>
              </a:tblGrid>
              <a:tr h="1030954"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PHASE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OBJECTIVE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DOCUMENTATION LINKS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DATE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1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SESSION DURATION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165747"/>
                  </a:ext>
                </a:extLst>
              </a:tr>
              <a:tr h="18786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b="1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1. CluedIn Copilot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Discover which day-to-day tasks CluedIn Copilot can automate for you.</a:t>
                      </a:r>
                    </a:p>
                    <a:p>
                      <a:pPr marL="171450" indent="-17145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Learn how to work faster and smarter in CluedIn using natural language commands.</a:t>
                      </a:r>
                      <a:endParaRPr lang="en-US" sz="1200" b="0" i="0" u="none" strike="noStrike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>
                          <a:hlinkClick r:id="rId3"/>
                        </a:rPr>
                        <a:t>Copilot Integration | CluedIn Documentation</a:t>
                      </a:r>
                      <a:endParaRPr lang="en-GB" sz="12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Day 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027829"/>
                  </a:ext>
                </a:extLst>
              </a:tr>
              <a:tr h="24513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b="1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2. AI agents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rtl="0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Discover which day-to-day tasks the AI agents can automate for you.</a:t>
                      </a:r>
                    </a:p>
                    <a:p>
                      <a:pPr marL="171450" indent="-17145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200" b="0" i="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Learn how to configure and run agents </a:t>
                      </a:r>
                      <a:r>
                        <a:rPr lang="en-GB" sz="1200" b="0" i="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tailored to your business needs.</a:t>
                      </a:r>
                    </a:p>
                    <a:p>
                      <a:pPr marL="171450" indent="-171450"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Gain the skills to interpret and act on the results generated by AI agents.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hlinkClick r:id="rId4"/>
                        </a:rPr>
                        <a:t>AI agents | </a:t>
                      </a:r>
                      <a:r>
                        <a:rPr lang="en-US" sz="1200" dirty="0" err="1">
                          <a:hlinkClick r:id="rId4"/>
                        </a:rPr>
                        <a:t>CluedIn</a:t>
                      </a:r>
                      <a:r>
                        <a:rPr lang="en-US" sz="1200" dirty="0">
                          <a:hlinkClick r:id="rId4"/>
                        </a:rPr>
                        <a:t> Documentation</a:t>
                      </a:r>
                      <a:endParaRPr lang="en-GB" sz="1200" b="0" i="1" u="none" strike="noStrike" dirty="0">
                        <a:effectLst/>
                        <a:latin typeface="Arial"/>
                        <a:cs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>
                          <a:effectLst/>
                          <a:latin typeface="Arial"/>
                          <a:cs typeface="Arial"/>
                        </a:rPr>
                        <a:t>Day 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4950708"/>
                  </a:ext>
                </a:extLst>
              </a:tr>
              <a:tr h="15120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GB" sz="1200" b="1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cs typeface="Arial"/>
                        </a:rPr>
                        <a:t>3. AI enricher</a:t>
                      </a:r>
                    </a:p>
                  </a:txBody>
                  <a:tcPr marL="16344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fontAlgn="b">
                        <a:buClr>
                          <a:srgbClr val="000000"/>
                        </a:buClr>
                        <a:buSzPts val="1000"/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Understand how CluedIn AI Enricher can fill gaps and add context to your data.</a:t>
                      </a:r>
                    </a:p>
                    <a:p>
                      <a:pPr marL="171450" indent="-171450" algn="l" fontAlgn="b">
                        <a:buClr>
                          <a:srgbClr val="000000"/>
                        </a:buClr>
                        <a:buSzPts val="1000"/>
                        <a:buFont typeface="Arial" panose="020B0604020202020204" pitchFamily="34" charset="0"/>
                        <a:buChar char="•"/>
                      </a:pPr>
                      <a:r>
                        <a:rPr lang="en-GB" sz="1200" b="0" i="0" kern="12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Learn how to configure the enricher to deliver the data you need.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hlinkClick r:id="rId5"/>
                        </a:rPr>
                        <a:t>Azure OpenAI | CluedIn Documentation</a:t>
                      </a:r>
                      <a:endParaRPr lang="en-GB" sz="1200" b="1" i="0" u="none" strike="noStrike">
                        <a:solidFill>
                          <a:schemeClr val="bg1"/>
                        </a:solidFill>
                        <a:effectLst/>
                        <a:latin typeface="Arial"/>
                        <a:cs typeface="Arial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i="0" u="none" strike="noStrike" kern="1200">
                          <a:solidFill>
                            <a:schemeClr val="tx1"/>
                          </a:solidFill>
                          <a:effectLst/>
                          <a:latin typeface="Arial"/>
                          <a:ea typeface="+mn-ea"/>
                          <a:cs typeface="Arial"/>
                        </a:rPr>
                        <a:t>Day 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1.5 hrs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789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2796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65202F-7654-FB7D-648A-8E5D6E4FE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/>
              <a:t>04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A1355-0749-DAC0-C79B-09D2E1CEA0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LT"/>
              <a:t>Prepare for training session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C1FD54-E3B6-5E64-CC05-1D2A9109C0DF}"/>
              </a:ext>
            </a:extLst>
          </p:cNvPr>
          <p:cNvSpPr txBox="1"/>
          <p:nvPr/>
        </p:nvSpPr>
        <p:spPr>
          <a:xfrm>
            <a:off x="838200" y="4625440"/>
            <a:ext cx="5877910" cy="68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60"/>
              </a:lnSpc>
            </a:pPr>
            <a:r>
              <a:rPr lang="en-GB"/>
              <a:t>With the right preparation, you’ll get the most value from your CluedIn training sessions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59556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F146E-EEBD-B4BB-59CB-17C00DE83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0214"/>
            <a:ext cx="10515600" cy="1016788"/>
          </a:xfrm>
        </p:spPr>
        <p:txBody>
          <a:bodyPr>
            <a:normAutofit/>
          </a:bodyPr>
          <a:lstStyle/>
          <a:p>
            <a:r>
              <a:rPr lang="en-GB" sz="3200" b="1">
                <a:solidFill>
                  <a:schemeClr val="bg1"/>
                </a:solidFill>
              </a:rPr>
              <a:t>How to prepare for the training sessions:</a:t>
            </a:r>
            <a:endParaRPr lang="en-LT" sz="3200" b="1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B7A9AF-FB58-BFF4-0DCD-284FD968E1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12</a:t>
            </a:fld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2CBD673-52A3-2D06-3EBB-F286A89B26A3}"/>
              </a:ext>
            </a:extLst>
          </p:cNvPr>
          <p:cNvSpPr/>
          <p:nvPr/>
        </p:nvSpPr>
        <p:spPr>
          <a:xfrm>
            <a:off x="1023582" y="2750024"/>
            <a:ext cx="4808561" cy="2477069"/>
          </a:xfrm>
          <a:prstGeom prst="roundRect">
            <a:avLst>
              <a:gd name="adj" fmla="val 7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965FB8-E82A-BDFF-00B8-D6E02773C4C2}"/>
              </a:ext>
            </a:extLst>
          </p:cNvPr>
          <p:cNvSpPr txBox="1"/>
          <p:nvPr/>
        </p:nvSpPr>
        <p:spPr>
          <a:xfrm>
            <a:off x="1431309" y="4233369"/>
            <a:ext cx="3297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Ensure the right team members attend each session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25A84BA-EB95-8783-EE1D-0159D89BB585}"/>
              </a:ext>
            </a:extLst>
          </p:cNvPr>
          <p:cNvSpPr/>
          <p:nvPr/>
        </p:nvSpPr>
        <p:spPr>
          <a:xfrm>
            <a:off x="6359857" y="2750024"/>
            <a:ext cx="4808561" cy="2477069"/>
          </a:xfrm>
          <a:prstGeom prst="roundRect">
            <a:avLst>
              <a:gd name="adj" fmla="val 73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573B8-6B3B-E233-2E1F-7AED4E6D650C}"/>
              </a:ext>
            </a:extLst>
          </p:cNvPr>
          <p:cNvSpPr txBox="1"/>
          <p:nvPr/>
        </p:nvSpPr>
        <p:spPr>
          <a:xfrm>
            <a:off x="6664657" y="2978998"/>
            <a:ext cx="4096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Get familiar with key </a:t>
            </a:r>
            <a:r>
              <a:rPr kumimoji="0" lang="en-GB" sz="1800" b="1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CluedIn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 features: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5DC18624-B3A5-1099-4A35-2A634DB21F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8F0554B-1CC2-9F9D-661A-825C51CBC738}"/>
              </a:ext>
            </a:extLst>
          </p:cNvPr>
          <p:cNvSpPr txBox="1"/>
          <p:nvPr/>
        </p:nvSpPr>
        <p:spPr>
          <a:xfrm>
            <a:off x="7026321" y="4571923"/>
            <a:ext cx="35190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600" err="1">
                <a:solidFill>
                  <a:schemeClr val="accent2"/>
                </a:solidFill>
                <a:hlinkClick r:id="rId5"/>
              </a:rPr>
              <a:t>CluedIn</a:t>
            </a:r>
            <a:r>
              <a:rPr lang="en-GB" sz="1600">
                <a:solidFill>
                  <a:schemeClr val="accent2"/>
                </a:solidFill>
                <a:hlinkClick r:id="rId5"/>
              </a:rPr>
              <a:t> Fundamentals training</a:t>
            </a:r>
            <a:endParaRPr lang="en-GB" sz="1600">
              <a:solidFill>
                <a:schemeClr val="accent2"/>
              </a:solidFill>
            </a:endParaRPr>
          </a:p>
        </p:txBody>
      </p:sp>
      <p:pic>
        <p:nvPicPr>
          <p:cNvPr id="15" name="Graphic 14" descr="Link with solid fill">
            <a:extLst>
              <a:ext uri="{FF2B5EF4-FFF2-40B4-BE49-F238E27FC236}">
                <a16:creationId xmlns:a16="http://schemas.microsoft.com/office/drawing/2014/main" id="{F9A15F11-BA12-7463-6614-0AC7F3A5C2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8775" y="4631587"/>
            <a:ext cx="219780" cy="219226"/>
          </a:xfrm>
          <a:prstGeom prst="rect">
            <a:avLst/>
          </a:prstGeom>
        </p:spPr>
      </p:pic>
      <p:pic>
        <p:nvPicPr>
          <p:cNvPr id="17" name="Graphic 16" descr="Meeting with solid fill">
            <a:extLst>
              <a:ext uri="{FF2B5EF4-FFF2-40B4-BE49-F238E27FC236}">
                <a16:creationId xmlns:a16="http://schemas.microsoft.com/office/drawing/2014/main" id="{BEA4ACB6-5260-06A1-34F6-826B9F1B54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1309" y="3092114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FF3E540-A74E-E37B-32FC-CFB4EFB83959}"/>
              </a:ext>
            </a:extLst>
          </p:cNvPr>
          <p:cNvSpPr txBox="1"/>
          <p:nvPr/>
        </p:nvSpPr>
        <p:spPr>
          <a:xfrm>
            <a:off x="7026322" y="4145738"/>
            <a:ext cx="2608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600">
                <a:solidFill>
                  <a:schemeClr val="accent2"/>
                </a:solidFill>
                <a:hlinkClick r:id="rId10"/>
              </a:rPr>
              <a:t>Getting started</a:t>
            </a:r>
            <a:endParaRPr lang="en-GB" sz="1600">
              <a:solidFill>
                <a:schemeClr val="accent2"/>
              </a:solidFill>
            </a:endParaRPr>
          </a:p>
        </p:txBody>
      </p:sp>
      <p:pic>
        <p:nvPicPr>
          <p:cNvPr id="13" name="Graphic 12" descr="Link with solid fill">
            <a:extLst>
              <a:ext uri="{FF2B5EF4-FFF2-40B4-BE49-F238E27FC236}">
                <a16:creationId xmlns:a16="http://schemas.microsoft.com/office/drawing/2014/main" id="{C8E48196-AF10-98C6-1A50-EDA8D627F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8775" y="4205402"/>
            <a:ext cx="219780" cy="2192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0B7090-6413-CAFE-E63E-DF6E08314AA9}"/>
              </a:ext>
            </a:extLst>
          </p:cNvPr>
          <p:cNvSpPr txBox="1"/>
          <p:nvPr/>
        </p:nvSpPr>
        <p:spPr>
          <a:xfrm>
            <a:off x="7026322" y="3719553"/>
            <a:ext cx="2608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600">
                <a:solidFill>
                  <a:schemeClr val="accent2"/>
                </a:solidFill>
                <a:hlinkClick r:id="rId11"/>
              </a:rPr>
              <a:t>Quick feature tour</a:t>
            </a:r>
            <a:endParaRPr lang="en-GB" sz="1600">
              <a:solidFill>
                <a:schemeClr val="accent2"/>
              </a:solidFill>
            </a:endParaRPr>
          </a:p>
        </p:txBody>
      </p:sp>
      <p:pic>
        <p:nvPicPr>
          <p:cNvPr id="16" name="Graphic 15" descr="Link with solid fill">
            <a:extLst>
              <a:ext uri="{FF2B5EF4-FFF2-40B4-BE49-F238E27FC236}">
                <a16:creationId xmlns:a16="http://schemas.microsoft.com/office/drawing/2014/main" id="{ECA6F0B6-DD6A-3EF3-816E-8601A518CB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58775" y="3779217"/>
            <a:ext cx="219780" cy="21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90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6329F3DF-3661-0E7D-8434-07CE1C99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0" t="48" r="9226" b="10224"/>
          <a:stretch>
            <a:fillRect/>
          </a:stretch>
        </p:blipFill>
        <p:spPr>
          <a:xfrm flipH="1">
            <a:off x="0" y="-1"/>
            <a:ext cx="6229184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1C92345-9EA2-E97A-AD28-FA732171EC32}"/>
              </a:ext>
            </a:extLst>
          </p:cNvPr>
          <p:cNvSpPr/>
          <p:nvPr/>
        </p:nvSpPr>
        <p:spPr>
          <a:xfrm rot="10800000">
            <a:off x="0" y="-3669"/>
            <a:ext cx="6229184" cy="4282899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99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A414E-8F85-E84A-C1AA-5A611FE9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86" y="1284976"/>
            <a:ext cx="4556612" cy="1561924"/>
          </a:xfrm>
        </p:spPr>
        <p:txBody>
          <a:bodyPr>
            <a:normAutofit/>
          </a:bodyPr>
          <a:lstStyle/>
          <a:p>
            <a:pPr>
              <a:lnSpc>
                <a:spcPts val="4800"/>
              </a:lnSpc>
            </a:pPr>
            <a:r>
              <a:rPr lang="en-US" sz="4400">
                <a:solidFill>
                  <a:schemeClr val="bg1"/>
                </a:solidFill>
              </a:rPr>
              <a:t>Key</a:t>
            </a:r>
            <a:br>
              <a:rPr lang="en-US" sz="4400">
                <a:solidFill>
                  <a:schemeClr val="bg1"/>
                </a:solidFill>
              </a:rPr>
            </a:br>
            <a:r>
              <a:rPr lang="en-US" sz="440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68" name="Rectangle: Rounded Corners 9">
            <a:extLst>
              <a:ext uri="{FF2B5EF4-FFF2-40B4-BE49-F238E27FC236}">
                <a16:creationId xmlns:a16="http://schemas.microsoft.com/office/drawing/2014/main" id="{B8A7C5D1-BAC1-6BE1-9799-5827823B3264}"/>
              </a:ext>
            </a:extLst>
          </p:cNvPr>
          <p:cNvSpPr/>
          <p:nvPr/>
        </p:nvSpPr>
        <p:spPr>
          <a:xfrm>
            <a:off x="5464667" y="4214096"/>
            <a:ext cx="6377575" cy="158225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8AFCE7BF-9466-39A1-679B-6A34B0664298}"/>
              </a:ext>
            </a:extLst>
          </p:cNvPr>
          <p:cNvSpPr txBox="1">
            <a:spLocks/>
          </p:cNvSpPr>
          <p:nvPr/>
        </p:nvSpPr>
        <p:spPr>
          <a:xfrm>
            <a:off x="5913281" y="2846900"/>
            <a:ext cx="3776410" cy="8922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37373A">
                  <a:lumMod val="75000"/>
                </a:srgbClr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77B7078-7329-8F9B-AC08-A70E18B9159D}"/>
              </a:ext>
            </a:extLst>
          </p:cNvPr>
          <p:cNvSpPr txBox="1"/>
          <p:nvPr/>
        </p:nvSpPr>
        <p:spPr>
          <a:xfrm>
            <a:off x="5555041" y="4455794"/>
            <a:ext cx="21916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37373A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CluedIn documentation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B553762-7552-9A1B-EB39-8DEDD7A6780C}"/>
              </a:ext>
            </a:extLst>
          </p:cNvPr>
          <p:cNvSpPr/>
          <p:nvPr/>
        </p:nvSpPr>
        <p:spPr>
          <a:xfrm>
            <a:off x="5392419" y="4214096"/>
            <a:ext cx="111798" cy="15822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64CFBA"/>
              </a:solidFill>
              <a:effectLst/>
              <a:uLnTx/>
              <a:uFillTx/>
              <a:latin typeface="Open Sans"/>
            </a:endParaRPr>
          </a:p>
        </p:txBody>
      </p: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7BFDE8C0-874A-57CB-71E1-71BEA0CCCA90}"/>
              </a:ext>
            </a:extLst>
          </p:cNvPr>
          <p:cNvSpPr txBox="1">
            <a:spLocks/>
          </p:cNvSpPr>
          <p:nvPr/>
        </p:nvSpPr>
        <p:spPr>
          <a:xfrm>
            <a:off x="5546633" y="4794240"/>
            <a:ext cx="2361519" cy="6143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CFBA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7373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 great place to begin your journey and stay up to date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7373A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689740E-56D3-87FA-6CA7-7F41D2F2EFB7}"/>
              </a:ext>
            </a:extLst>
          </p:cNvPr>
          <p:cNvCxnSpPr>
            <a:cxnSpLocks/>
          </p:cNvCxnSpPr>
          <p:nvPr/>
        </p:nvCxnSpPr>
        <p:spPr>
          <a:xfrm>
            <a:off x="8029743" y="4380756"/>
            <a:ext cx="0" cy="128594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Graphic 92" descr="Link with solid fill">
            <a:extLst>
              <a:ext uri="{FF2B5EF4-FFF2-40B4-BE49-F238E27FC236}">
                <a16:creationId xmlns:a16="http://schemas.microsoft.com/office/drawing/2014/main" id="{6126BAB8-49A9-9B3E-AF57-1594EDAFA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4401" y="5302484"/>
            <a:ext cx="219780" cy="219226"/>
          </a:xfrm>
          <a:prstGeom prst="rect">
            <a:avLst/>
          </a:prstGeom>
        </p:spPr>
      </p:pic>
      <p:pic>
        <p:nvPicPr>
          <p:cNvPr id="94" name="Graphic 93" descr="Link with solid fill">
            <a:extLst>
              <a:ext uri="{FF2B5EF4-FFF2-40B4-BE49-F238E27FC236}">
                <a16:creationId xmlns:a16="http://schemas.microsoft.com/office/drawing/2014/main" id="{1A2FEDD2-0B93-58A4-28F5-5C0AA1E428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14401" y="4868045"/>
            <a:ext cx="219780" cy="21922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F417AC-3CED-EE84-CBC3-5C5F9FB64B02}"/>
              </a:ext>
            </a:extLst>
          </p:cNvPr>
          <p:cNvSpPr txBox="1"/>
          <p:nvPr/>
        </p:nvSpPr>
        <p:spPr>
          <a:xfrm>
            <a:off x="8473771" y="4828039"/>
            <a:ext cx="344071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>
                <a:hlinkClick r:id="rId6"/>
              </a:rPr>
              <a:t>Key terms and features | </a:t>
            </a:r>
            <a:r>
              <a:rPr lang="en-GB" sz="1100" err="1">
                <a:hlinkClick r:id="rId6"/>
              </a:rPr>
              <a:t>CluedIn</a:t>
            </a:r>
            <a:r>
              <a:rPr lang="en-GB" sz="1100">
                <a:hlinkClick r:id="rId6"/>
              </a:rPr>
              <a:t> Documentation</a:t>
            </a:r>
            <a:endParaRPr lang="en-GB" sz="11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A92DD1-D650-D226-FC8D-69A243667AAF}"/>
              </a:ext>
            </a:extLst>
          </p:cNvPr>
          <p:cNvSpPr txBox="1"/>
          <p:nvPr/>
        </p:nvSpPr>
        <p:spPr>
          <a:xfrm>
            <a:off x="8473771" y="5281576"/>
            <a:ext cx="29140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>
                <a:hlinkClick r:id="rId7"/>
              </a:rPr>
              <a:t>Release overview | CluedIn Documentation</a:t>
            </a:r>
            <a:endParaRPr lang="en-GB" sz="11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D9342-96DC-3AEF-DC8C-E028BF53165D}"/>
              </a:ext>
            </a:extLst>
          </p:cNvPr>
          <p:cNvSpPr txBox="1"/>
          <p:nvPr/>
        </p:nvSpPr>
        <p:spPr>
          <a:xfrm>
            <a:off x="6727392" y="3173278"/>
            <a:ext cx="485686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>
                <a:solidFill>
                  <a:schemeClr val="bg1"/>
                </a:solidFill>
              </a:rPr>
              <a:t>Have questions about CluedIn? Start with our documentation, regularly updated with how-</a:t>
            </a:r>
            <a:r>
              <a:rPr lang="en-GB" sz="1400" err="1">
                <a:solidFill>
                  <a:schemeClr val="bg1"/>
                </a:solidFill>
              </a:rPr>
              <a:t>tos</a:t>
            </a:r>
            <a:r>
              <a:rPr lang="en-GB" sz="1400">
                <a:solidFill>
                  <a:schemeClr val="bg1"/>
                </a:solidFill>
              </a:rPr>
              <a:t>, feature explainers, and practical examples.</a:t>
            </a:r>
            <a:endParaRPr lang="en-LT" sz="140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82FB0F-FA8B-F672-2CBD-1D0AAFD3C946}"/>
              </a:ext>
            </a:extLst>
          </p:cNvPr>
          <p:cNvSpPr txBox="1">
            <a:spLocks/>
          </p:cNvSpPr>
          <p:nvPr/>
        </p:nvSpPr>
        <p:spPr>
          <a:xfrm>
            <a:off x="779849" y="331779"/>
            <a:ext cx="5367889" cy="1024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LT" sz="66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DD598A-0AC9-CDC8-8239-6CB3A19CB71E}"/>
              </a:ext>
            </a:extLst>
          </p:cNvPr>
          <p:cNvSpPr txBox="1"/>
          <p:nvPr/>
        </p:nvSpPr>
        <p:spPr>
          <a:xfrm>
            <a:off x="5559525" y="5340883"/>
            <a:ext cx="196560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1100">
                <a:solidFill>
                  <a:schemeClr val="accent2"/>
                </a:solidFill>
              </a:rPr>
              <a:t>Visit CluedIn Documentation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044D5E72-772D-B9E9-5665-7955A149EC9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838200" y="5996645"/>
            <a:ext cx="956398" cy="30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4555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heme-2025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heme-2025" id="{267905ED-446D-714C-B32E-B3F20864594D}" vid="{40375CDF-7EDD-0E4C-B0DD-C2926B597CDF}"/>
    </a:ext>
  </a:extLst>
</a:theme>
</file>

<file path=ppt/theme/theme2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676</Words>
  <Application>Microsoft Office PowerPoint</Application>
  <PresentationFormat>Widescreen</PresentationFormat>
  <Paragraphs>95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Open Sans</vt:lpstr>
      <vt:lpstr>Open Sans bold</vt:lpstr>
      <vt:lpstr>Open Sans Extrabold</vt:lpstr>
      <vt:lpstr>CluedIn-theme-2025</vt:lpstr>
      <vt:lpstr>CluedIn-Training-Template</vt:lpstr>
      <vt:lpstr>PowerPoint Presentation</vt:lpstr>
      <vt:lpstr>PowerPoint Presentation</vt:lpstr>
      <vt:lpstr>PowerPoint Presentation</vt:lpstr>
      <vt:lpstr>01</vt:lpstr>
      <vt:lpstr>PowerPoint Presentation</vt:lpstr>
      <vt:lpstr>02</vt:lpstr>
      <vt:lpstr>Who is this training designed for?</vt:lpstr>
      <vt:lpstr>Training Goal</vt:lpstr>
      <vt:lpstr>03</vt:lpstr>
      <vt:lpstr>PowerPoint Presentation</vt:lpstr>
      <vt:lpstr>04</vt:lpstr>
      <vt:lpstr>How to prepare for the training sessions:</vt:lpstr>
      <vt:lpstr>Key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Margeaux dos Santos</dc:creator>
  <cp:lastModifiedBy>Iryna Sushko</cp:lastModifiedBy>
  <cp:revision>2</cp:revision>
  <dcterms:created xsi:type="dcterms:W3CDTF">2025-09-09T09:57:06Z</dcterms:created>
  <dcterms:modified xsi:type="dcterms:W3CDTF">2025-10-06T15:31:35Z</dcterms:modified>
</cp:coreProperties>
</file>